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 id="2147483801" r:id="rId3"/>
    <p:sldMasterId id="2147483826" r:id="rId4"/>
  </p:sldMasterIdLst>
  <p:notesMasterIdLst>
    <p:notesMasterId r:id="rId21"/>
  </p:notesMasterIdLst>
  <p:sldIdLst>
    <p:sldId id="256" r:id="rId5"/>
    <p:sldId id="269" r:id="rId6"/>
    <p:sldId id="283" r:id="rId7"/>
    <p:sldId id="278" r:id="rId8"/>
    <p:sldId id="284" r:id="rId9"/>
    <p:sldId id="285" r:id="rId10"/>
    <p:sldId id="290" r:id="rId11"/>
    <p:sldId id="268" r:id="rId12"/>
    <p:sldId id="289" r:id="rId13"/>
    <p:sldId id="287" r:id="rId14"/>
    <p:sldId id="292" r:id="rId15"/>
    <p:sldId id="282" r:id="rId16"/>
    <p:sldId id="259" r:id="rId17"/>
    <p:sldId id="291" r:id="rId18"/>
    <p:sldId id="281"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5998A5-C692-48F8-8D67-6329E8813F16}" type="datetimeFigureOut">
              <a:rPr lang="en-US" smtClean="0"/>
              <a:pPr/>
              <a:t>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46E43-2123-4309-BD17-39A76CD6789F}" type="slidenum">
              <a:rPr lang="en-US" smtClean="0"/>
              <a:pPr/>
              <a:t>‹#›</a:t>
            </a:fld>
            <a:endParaRPr lang="en-US" dirty="0"/>
          </a:p>
        </p:txBody>
      </p:sp>
    </p:spTree>
    <p:extLst>
      <p:ext uri="{BB962C8B-B14F-4D97-AF65-F5344CB8AC3E}">
        <p14:creationId xmlns:p14="http://schemas.microsoft.com/office/powerpoint/2010/main" val="1642456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46E43-2123-4309-BD17-39A76CD6789F}" type="slidenum">
              <a:rPr lang="en-US" smtClean="0"/>
              <a:pPr/>
              <a:t>1</a:t>
            </a:fld>
            <a:endParaRPr lang="en-US" dirty="0"/>
          </a:p>
        </p:txBody>
      </p:sp>
    </p:spTree>
    <p:extLst>
      <p:ext uri="{BB962C8B-B14F-4D97-AF65-F5344CB8AC3E}">
        <p14:creationId xmlns:p14="http://schemas.microsoft.com/office/powerpoint/2010/main" val="380606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752E-F204-467F-8F9D-38C4E407A7F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2914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15E74C-F911-4DF6-AFA4-F54E0B2CD1F5}" type="datetimeFigureOut">
              <a:rPr lang="en-US" smtClean="0"/>
              <a:pPr/>
              <a:t>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0B76A-D690-4DE7-8AFA-CDB5BED3AD17}" type="slidenum">
              <a:rPr lang="en-US" smtClean="0"/>
              <a:pPr/>
              <a:t>‹#›</a:t>
            </a:fld>
            <a:endParaRPr lang="en-US" dirty="0"/>
          </a:p>
        </p:txBody>
      </p:sp>
    </p:spTree>
    <p:extLst>
      <p:ext uri="{BB962C8B-B14F-4D97-AF65-F5344CB8AC3E}">
        <p14:creationId xmlns:p14="http://schemas.microsoft.com/office/powerpoint/2010/main" val="275663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15E74C-F911-4DF6-AFA4-F54E0B2CD1F5}" type="datetimeFigureOut">
              <a:rPr lang="en-US" smtClean="0"/>
              <a:pPr/>
              <a:t>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0B76A-D690-4DE7-8AFA-CDB5BED3AD17}" type="slidenum">
              <a:rPr lang="en-US" smtClean="0"/>
              <a:pPr/>
              <a:t>‹#›</a:t>
            </a:fld>
            <a:endParaRPr lang="en-US" dirty="0"/>
          </a:p>
        </p:txBody>
      </p:sp>
    </p:spTree>
    <p:extLst>
      <p:ext uri="{BB962C8B-B14F-4D97-AF65-F5344CB8AC3E}">
        <p14:creationId xmlns:p14="http://schemas.microsoft.com/office/powerpoint/2010/main" val="330910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15E74C-F911-4DF6-AFA4-F54E0B2CD1F5}" type="datetimeFigureOut">
              <a:rPr lang="en-US" smtClean="0"/>
              <a:pPr/>
              <a:t>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0B76A-D690-4DE7-8AFA-CDB5BED3AD17}" type="slidenum">
              <a:rPr lang="en-US" smtClean="0"/>
              <a:pPr/>
              <a:t>‹#›</a:t>
            </a:fld>
            <a:endParaRPr lang="en-US" dirty="0"/>
          </a:p>
        </p:txBody>
      </p:sp>
    </p:spTree>
    <p:extLst>
      <p:ext uri="{BB962C8B-B14F-4D97-AF65-F5344CB8AC3E}">
        <p14:creationId xmlns:p14="http://schemas.microsoft.com/office/powerpoint/2010/main" val="521795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15E74C-F911-4DF6-AFA4-F54E0B2CD1F5}"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B0B76A-D690-4DE7-8AFA-CDB5BED3AD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1484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15E74C-F911-4DF6-AFA4-F54E0B2CD1F5}"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B0B76A-D690-4DE7-8AFA-CDB5BED3AD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2605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15E74C-F911-4DF6-AFA4-F54E0B2CD1F5}"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B0B76A-D690-4DE7-8AFA-CDB5BED3AD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1235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15E74C-F911-4DF6-AFA4-F54E0B2CD1F5}" type="datetimeFigureOut">
              <a:rPr lang="en-US" smtClean="0">
                <a:solidFill>
                  <a:prstClr val="black">
                    <a:tint val="75000"/>
                  </a:prstClr>
                </a:solidFill>
              </a:rPr>
              <a:pPr/>
              <a:t>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7B0B76A-D690-4DE7-8AFA-CDB5BED3AD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9759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15E74C-F911-4DF6-AFA4-F54E0B2CD1F5}" type="datetimeFigureOut">
              <a:rPr lang="en-US" smtClean="0">
                <a:solidFill>
                  <a:prstClr val="black">
                    <a:tint val="75000"/>
                  </a:prstClr>
                </a:solidFill>
              </a:rPr>
              <a:pPr/>
              <a:t>1/6/2014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7B0B76A-D690-4DE7-8AFA-CDB5BED3AD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0687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15E74C-F911-4DF6-AFA4-F54E0B2CD1F5}" type="datetimeFigureOut">
              <a:rPr lang="en-US" smtClean="0">
                <a:solidFill>
                  <a:prstClr val="black">
                    <a:tint val="75000"/>
                  </a:prstClr>
                </a:solidFill>
              </a:rPr>
              <a:pPr/>
              <a:t>1/6/2014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7B0B76A-D690-4DE7-8AFA-CDB5BED3AD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773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5E74C-F911-4DF6-AFA4-F54E0B2CD1F5}" type="datetimeFigureOut">
              <a:rPr lang="en-US" smtClean="0">
                <a:solidFill>
                  <a:prstClr val="black">
                    <a:tint val="75000"/>
                  </a:prstClr>
                </a:solidFill>
              </a:rPr>
              <a:pPr/>
              <a:t>1/6/2014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7B0B76A-D690-4DE7-8AFA-CDB5BED3AD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150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5E74C-F911-4DF6-AFA4-F54E0B2CD1F5}" type="datetimeFigureOut">
              <a:rPr lang="en-US" smtClean="0">
                <a:solidFill>
                  <a:prstClr val="black">
                    <a:tint val="75000"/>
                  </a:prstClr>
                </a:solidFill>
              </a:rPr>
              <a:pPr/>
              <a:t>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7B0B76A-D690-4DE7-8AFA-CDB5BED3AD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91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15E74C-F911-4DF6-AFA4-F54E0B2CD1F5}" type="datetimeFigureOut">
              <a:rPr lang="en-US" smtClean="0"/>
              <a:pPr/>
              <a:t>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0B76A-D690-4DE7-8AFA-CDB5BED3AD17}" type="slidenum">
              <a:rPr lang="en-US" smtClean="0"/>
              <a:pPr/>
              <a:t>‹#›</a:t>
            </a:fld>
            <a:endParaRPr lang="en-US" dirty="0"/>
          </a:p>
        </p:txBody>
      </p:sp>
    </p:spTree>
    <p:extLst>
      <p:ext uri="{BB962C8B-B14F-4D97-AF65-F5344CB8AC3E}">
        <p14:creationId xmlns:p14="http://schemas.microsoft.com/office/powerpoint/2010/main" val="2261812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5E74C-F911-4DF6-AFA4-F54E0B2CD1F5}" type="datetimeFigureOut">
              <a:rPr lang="en-US" smtClean="0">
                <a:solidFill>
                  <a:prstClr val="black">
                    <a:tint val="75000"/>
                  </a:prstClr>
                </a:solidFill>
              </a:rPr>
              <a:pPr/>
              <a:t>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7B0B76A-D690-4DE7-8AFA-CDB5BED3AD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5306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15E74C-F911-4DF6-AFA4-F54E0B2CD1F5}"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B0B76A-D690-4DE7-8AFA-CDB5BED3AD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2944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15E74C-F911-4DF6-AFA4-F54E0B2CD1F5}"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B0B76A-D690-4DE7-8AFA-CDB5BED3AD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7217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096F75-AF82-442B-8BAF-AA8B3432C579}"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9493AB-3905-4FB5-AD89-4F5096E1F8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7115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96F75-AF82-442B-8BAF-AA8B3432C579}"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9493AB-3905-4FB5-AD89-4F5096E1F8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4128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96F75-AF82-442B-8BAF-AA8B3432C579}"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9493AB-3905-4FB5-AD89-4F5096E1F8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2088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096F75-AF82-442B-8BAF-AA8B3432C579}" type="datetimeFigureOut">
              <a:rPr lang="en-US" smtClean="0">
                <a:solidFill>
                  <a:prstClr val="black">
                    <a:tint val="75000"/>
                  </a:prstClr>
                </a:solidFill>
              </a:rPr>
              <a:pPr/>
              <a:t>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9493AB-3905-4FB5-AD89-4F5096E1F8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0618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096F75-AF82-442B-8BAF-AA8B3432C579}" type="datetimeFigureOut">
              <a:rPr lang="en-US" smtClean="0">
                <a:solidFill>
                  <a:prstClr val="black">
                    <a:tint val="75000"/>
                  </a:prstClr>
                </a:solidFill>
              </a:rPr>
              <a:pPr/>
              <a:t>1/6/2014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9493AB-3905-4FB5-AD89-4F5096E1F8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6594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096F75-AF82-442B-8BAF-AA8B3432C579}" type="datetimeFigureOut">
              <a:rPr lang="en-US" smtClean="0">
                <a:solidFill>
                  <a:prstClr val="black">
                    <a:tint val="75000"/>
                  </a:prstClr>
                </a:solidFill>
              </a:rPr>
              <a:pPr/>
              <a:t>1/6/2014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9493AB-3905-4FB5-AD89-4F5096E1F8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1355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96F75-AF82-442B-8BAF-AA8B3432C579}" type="datetimeFigureOut">
              <a:rPr lang="en-US" smtClean="0">
                <a:solidFill>
                  <a:prstClr val="black">
                    <a:tint val="75000"/>
                  </a:prstClr>
                </a:solidFill>
              </a:rPr>
              <a:pPr/>
              <a:t>1/6/2014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9493AB-3905-4FB5-AD89-4F5096E1F8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600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15E74C-F911-4DF6-AFA4-F54E0B2CD1F5}" type="datetimeFigureOut">
              <a:rPr lang="en-US" smtClean="0"/>
              <a:pPr/>
              <a:t>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0B76A-D690-4DE7-8AFA-CDB5BED3AD17}" type="slidenum">
              <a:rPr lang="en-US" smtClean="0"/>
              <a:pPr/>
              <a:t>‹#›</a:t>
            </a:fld>
            <a:endParaRPr lang="en-US" dirty="0"/>
          </a:p>
        </p:txBody>
      </p:sp>
    </p:spTree>
    <p:extLst>
      <p:ext uri="{BB962C8B-B14F-4D97-AF65-F5344CB8AC3E}">
        <p14:creationId xmlns:p14="http://schemas.microsoft.com/office/powerpoint/2010/main" val="3549710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6F75-AF82-442B-8BAF-AA8B3432C579}" type="datetimeFigureOut">
              <a:rPr lang="en-US" smtClean="0">
                <a:solidFill>
                  <a:prstClr val="black">
                    <a:tint val="75000"/>
                  </a:prstClr>
                </a:solidFill>
              </a:rPr>
              <a:pPr/>
              <a:t>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9493AB-3905-4FB5-AD89-4F5096E1F8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6219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6F75-AF82-442B-8BAF-AA8B3432C579}" type="datetimeFigureOut">
              <a:rPr lang="en-US" smtClean="0">
                <a:solidFill>
                  <a:prstClr val="black">
                    <a:tint val="75000"/>
                  </a:prstClr>
                </a:solidFill>
              </a:rPr>
              <a:pPr/>
              <a:t>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9493AB-3905-4FB5-AD89-4F5096E1F8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3249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96F75-AF82-442B-8BAF-AA8B3432C579}"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9493AB-3905-4FB5-AD89-4F5096E1F8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5314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96F75-AF82-442B-8BAF-AA8B3432C579}"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9493AB-3905-4FB5-AD89-4F5096E1F8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9235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solidFill>
                  <a:schemeClr val="tx1"/>
                </a:solidFill>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solidFill>
                  <a:schemeClr val="tx1"/>
                </a:solidFill>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a:solidFill>
                  <a:schemeClr val="tx1"/>
                </a:solidFill>
              </a:defRPr>
            </a:lvl1pPr>
          </a:lstStyle>
          <a:p>
            <a:pPr>
              <a:defRPr/>
            </a:pPr>
            <a:fld id="{F42B274E-9128-4080-8098-1A5EDCBB36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7587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0A128E-1167-4CFF-9BE7-62901A5D3634}"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0D145D-1506-4159-A30B-F4493F4308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4416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A128E-1167-4CFF-9BE7-62901A5D3634}"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0D145D-1506-4159-A30B-F4493F4308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0192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A128E-1167-4CFF-9BE7-62901A5D3634}"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0D145D-1506-4159-A30B-F4493F4308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1868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0A128E-1167-4CFF-9BE7-62901A5D3634}" type="datetimeFigureOut">
              <a:rPr lang="en-US" smtClean="0">
                <a:solidFill>
                  <a:prstClr val="black">
                    <a:tint val="75000"/>
                  </a:prstClr>
                </a:solidFill>
              </a:rPr>
              <a:pPr/>
              <a:t>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0D145D-1506-4159-A30B-F4493F4308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5494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0A128E-1167-4CFF-9BE7-62901A5D3634}" type="datetimeFigureOut">
              <a:rPr lang="en-US" smtClean="0">
                <a:solidFill>
                  <a:prstClr val="black">
                    <a:tint val="75000"/>
                  </a:prstClr>
                </a:solidFill>
              </a:rPr>
              <a:pPr/>
              <a:t>1/6/2014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60D145D-1506-4159-A30B-F4493F4308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1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15E74C-F911-4DF6-AFA4-F54E0B2CD1F5}" type="datetimeFigureOut">
              <a:rPr lang="en-US" smtClean="0"/>
              <a:pPr/>
              <a:t>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0B76A-D690-4DE7-8AFA-CDB5BED3AD17}" type="slidenum">
              <a:rPr lang="en-US" smtClean="0"/>
              <a:pPr/>
              <a:t>‹#›</a:t>
            </a:fld>
            <a:endParaRPr lang="en-US" dirty="0"/>
          </a:p>
        </p:txBody>
      </p:sp>
    </p:spTree>
    <p:extLst>
      <p:ext uri="{BB962C8B-B14F-4D97-AF65-F5344CB8AC3E}">
        <p14:creationId xmlns:p14="http://schemas.microsoft.com/office/powerpoint/2010/main" val="2603483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0A128E-1167-4CFF-9BE7-62901A5D3634}" type="datetimeFigureOut">
              <a:rPr lang="en-US" smtClean="0">
                <a:solidFill>
                  <a:prstClr val="black">
                    <a:tint val="75000"/>
                  </a:prstClr>
                </a:solidFill>
              </a:rPr>
              <a:pPr/>
              <a:t>1/6/2014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60D145D-1506-4159-A30B-F4493F4308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9714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A128E-1167-4CFF-9BE7-62901A5D3634}" type="datetimeFigureOut">
              <a:rPr lang="en-US" smtClean="0">
                <a:solidFill>
                  <a:prstClr val="black">
                    <a:tint val="75000"/>
                  </a:prstClr>
                </a:solidFill>
              </a:rPr>
              <a:pPr/>
              <a:t>1/6/2014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60D145D-1506-4159-A30B-F4493F4308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2901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A128E-1167-4CFF-9BE7-62901A5D3634}" type="datetimeFigureOut">
              <a:rPr lang="en-US" smtClean="0">
                <a:solidFill>
                  <a:prstClr val="black">
                    <a:tint val="75000"/>
                  </a:prstClr>
                </a:solidFill>
              </a:rPr>
              <a:pPr/>
              <a:t>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0D145D-1506-4159-A30B-F4493F4308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6380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A128E-1167-4CFF-9BE7-62901A5D3634}" type="datetimeFigureOut">
              <a:rPr lang="en-US" smtClean="0">
                <a:solidFill>
                  <a:prstClr val="black">
                    <a:tint val="75000"/>
                  </a:prstClr>
                </a:solidFill>
              </a:rPr>
              <a:pPr/>
              <a:t>1/6/2014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0D145D-1506-4159-A30B-F4493F4308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1695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A128E-1167-4CFF-9BE7-62901A5D3634}"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0D145D-1506-4159-A30B-F4493F4308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4159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A128E-1167-4CFF-9BE7-62901A5D3634}"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0D145D-1506-4159-A30B-F4493F4308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415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15E74C-F911-4DF6-AFA4-F54E0B2CD1F5}" type="datetimeFigureOut">
              <a:rPr lang="en-US" smtClean="0"/>
              <a:pPr/>
              <a:t>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B0B76A-D690-4DE7-8AFA-CDB5BED3AD17}" type="slidenum">
              <a:rPr lang="en-US" smtClean="0"/>
              <a:pPr/>
              <a:t>‹#›</a:t>
            </a:fld>
            <a:endParaRPr lang="en-US" dirty="0"/>
          </a:p>
        </p:txBody>
      </p:sp>
    </p:spTree>
    <p:extLst>
      <p:ext uri="{BB962C8B-B14F-4D97-AF65-F5344CB8AC3E}">
        <p14:creationId xmlns:p14="http://schemas.microsoft.com/office/powerpoint/2010/main" val="31017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15E74C-F911-4DF6-AFA4-F54E0B2CD1F5}" type="datetimeFigureOut">
              <a:rPr lang="en-US" smtClean="0"/>
              <a:pPr/>
              <a:t>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B0B76A-D690-4DE7-8AFA-CDB5BED3AD17}" type="slidenum">
              <a:rPr lang="en-US" smtClean="0"/>
              <a:pPr/>
              <a:t>‹#›</a:t>
            </a:fld>
            <a:endParaRPr lang="en-US" dirty="0"/>
          </a:p>
        </p:txBody>
      </p:sp>
    </p:spTree>
    <p:extLst>
      <p:ext uri="{BB962C8B-B14F-4D97-AF65-F5344CB8AC3E}">
        <p14:creationId xmlns:p14="http://schemas.microsoft.com/office/powerpoint/2010/main" val="68421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5E74C-F911-4DF6-AFA4-F54E0B2CD1F5}" type="datetimeFigureOut">
              <a:rPr lang="en-US" smtClean="0"/>
              <a:pPr/>
              <a:t>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B0B76A-D690-4DE7-8AFA-CDB5BED3AD17}" type="slidenum">
              <a:rPr lang="en-US" smtClean="0"/>
              <a:pPr/>
              <a:t>‹#›</a:t>
            </a:fld>
            <a:endParaRPr lang="en-US" dirty="0"/>
          </a:p>
        </p:txBody>
      </p:sp>
    </p:spTree>
    <p:extLst>
      <p:ext uri="{BB962C8B-B14F-4D97-AF65-F5344CB8AC3E}">
        <p14:creationId xmlns:p14="http://schemas.microsoft.com/office/powerpoint/2010/main" val="395292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5E74C-F911-4DF6-AFA4-F54E0B2CD1F5}" type="datetimeFigureOut">
              <a:rPr lang="en-US" smtClean="0"/>
              <a:pPr/>
              <a:t>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0B76A-D690-4DE7-8AFA-CDB5BED3AD17}" type="slidenum">
              <a:rPr lang="en-US" smtClean="0"/>
              <a:pPr/>
              <a:t>‹#›</a:t>
            </a:fld>
            <a:endParaRPr lang="en-US" dirty="0"/>
          </a:p>
        </p:txBody>
      </p:sp>
    </p:spTree>
    <p:extLst>
      <p:ext uri="{BB962C8B-B14F-4D97-AF65-F5344CB8AC3E}">
        <p14:creationId xmlns:p14="http://schemas.microsoft.com/office/powerpoint/2010/main" val="185109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5E74C-F911-4DF6-AFA4-F54E0B2CD1F5}" type="datetimeFigureOut">
              <a:rPr lang="en-US" smtClean="0"/>
              <a:pPr/>
              <a:t>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0B76A-D690-4DE7-8AFA-CDB5BED3AD17}" type="slidenum">
              <a:rPr lang="en-US" smtClean="0"/>
              <a:pPr/>
              <a:t>‹#›</a:t>
            </a:fld>
            <a:endParaRPr lang="en-US" dirty="0"/>
          </a:p>
        </p:txBody>
      </p:sp>
    </p:spTree>
    <p:extLst>
      <p:ext uri="{BB962C8B-B14F-4D97-AF65-F5344CB8AC3E}">
        <p14:creationId xmlns:p14="http://schemas.microsoft.com/office/powerpoint/2010/main" val="110924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5E74C-F911-4DF6-AFA4-F54E0B2CD1F5}" type="datetimeFigureOut">
              <a:rPr lang="en-US" smtClean="0"/>
              <a:pPr/>
              <a:t>1/6/2014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0B76A-D690-4DE7-8AFA-CDB5BED3AD17}" type="slidenum">
              <a:rPr lang="en-US" smtClean="0"/>
              <a:pPr/>
              <a:t>‹#›</a:t>
            </a:fld>
            <a:endParaRPr lang="en-US" dirty="0"/>
          </a:p>
        </p:txBody>
      </p:sp>
    </p:spTree>
    <p:extLst>
      <p:ext uri="{BB962C8B-B14F-4D97-AF65-F5344CB8AC3E}">
        <p14:creationId xmlns:p14="http://schemas.microsoft.com/office/powerpoint/2010/main" val="608892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5E74C-F911-4DF6-AFA4-F54E0B2CD1F5}"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0B76A-D690-4DE7-8AFA-CDB5BED3AD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150236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96F75-AF82-442B-8BAF-AA8B3432C579}"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493AB-3905-4FB5-AD89-4F5096E1F8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418672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A128E-1167-4CFF-9BE7-62901A5D3634}" type="datetimeFigureOut">
              <a:rPr lang="en-US" smtClean="0">
                <a:solidFill>
                  <a:prstClr val="black">
                    <a:tint val="75000"/>
                  </a:prstClr>
                </a:solidFill>
              </a:rPr>
              <a:pPr/>
              <a:t>1/6/2014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D145D-1506-4159-A30B-F4493F4308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499763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530" y="47931"/>
            <a:ext cx="7772400" cy="1470025"/>
          </a:xfrm>
        </p:spPr>
        <p:txBody>
          <a:bodyPr/>
          <a:lstStyle/>
          <a:p>
            <a:r>
              <a:rPr lang="en-US" dirty="0" smtClean="0"/>
              <a:t>Endocrine Disruption and Immune Dysfunction</a:t>
            </a:r>
            <a:endParaRPr lang="en-US" dirty="0"/>
          </a:p>
        </p:txBody>
      </p:sp>
      <p:sp>
        <p:nvSpPr>
          <p:cNvPr id="4" name="TextBox 3"/>
          <p:cNvSpPr txBox="1"/>
          <p:nvPr/>
        </p:nvSpPr>
        <p:spPr>
          <a:xfrm>
            <a:off x="8601040" y="47931"/>
            <a:ext cx="340158" cy="461665"/>
          </a:xfrm>
          <a:prstGeom prst="rect">
            <a:avLst/>
          </a:prstGeom>
          <a:noFill/>
        </p:spPr>
        <p:txBody>
          <a:bodyPr wrap="none" rtlCol="0">
            <a:spAutoFit/>
          </a:bodyPr>
          <a:lstStyle/>
          <a:p>
            <a:r>
              <a:rPr lang="en-US" sz="2400" dirty="0" smtClean="0"/>
              <a:t>1</a:t>
            </a:r>
            <a:endParaRPr lang="en-US" sz="2400" dirty="0"/>
          </a:p>
        </p:txBody>
      </p:sp>
      <p:sp>
        <p:nvSpPr>
          <p:cNvPr id="5" name="TextBox 4"/>
          <p:cNvSpPr txBox="1"/>
          <p:nvPr/>
        </p:nvSpPr>
        <p:spPr>
          <a:xfrm>
            <a:off x="3132785" y="1524000"/>
            <a:ext cx="2763834" cy="1015663"/>
          </a:xfrm>
          <a:prstGeom prst="rect">
            <a:avLst/>
          </a:prstGeom>
          <a:noFill/>
        </p:spPr>
        <p:txBody>
          <a:bodyPr wrap="none" rtlCol="0">
            <a:spAutoFit/>
          </a:bodyPr>
          <a:lstStyle/>
          <a:p>
            <a:pPr algn="ctr"/>
            <a:r>
              <a:rPr lang="en-US" sz="3200" dirty="0" smtClean="0"/>
              <a:t>Rodney Dietert</a:t>
            </a:r>
          </a:p>
          <a:p>
            <a:pPr algn="ctr"/>
            <a:r>
              <a:rPr lang="en-US" sz="2800" dirty="0" smtClean="0"/>
              <a:t>Cornell University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47" y="2530089"/>
            <a:ext cx="3053709" cy="3386617"/>
          </a:xfrm>
          <a:prstGeom prst="rect">
            <a:avLst/>
          </a:prstGeom>
        </p:spPr>
      </p:pic>
      <p:sp>
        <p:nvSpPr>
          <p:cNvPr id="9" name="TextBox 8"/>
          <p:cNvSpPr txBox="1"/>
          <p:nvPr/>
        </p:nvSpPr>
        <p:spPr>
          <a:xfrm>
            <a:off x="3048820" y="6387774"/>
            <a:ext cx="2931765" cy="400110"/>
          </a:xfrm>
          <a:prstGeom prst="rect">
            <a:avLst/>
          </a:prstGeom>
          <a:noFill/>
        </p:spPr>
        <p:txBody>
          <a:bodyPr wrap="none" rtlCol="0">
            <a:spAutoFit/>
          </a:bodyPr>
          <a:lstStyle/>
          <a:p>
            <a:r>
              <a:rPr lang="en-US" sz="2000" dirty="0"/>
              <a:t>c</a:t>
            </a:r>
            <a:r>
              <a:rPr lang="en-US" sz="2000" dirty="0" smtClean="0"/>
              <a:t>ontact: rrd1@cornell.edu</a:t>
            </a:r>
            <a:endParaRPr lang="en-US" sz="20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86399"/>
            <a:ext cx="1406235" cy="1406235"/>
          </a:xfrm>
          <a:prstGeom prst="rect">
            <a:avLst/>
          </a:prstGeom>
        </p:spPr>
      </p:pic>
      <p:sp>
        <p:nvSpPr>
          <p:cNvPr id="6" name="TextBox 5"/>
          <p:cNvSpPr txBox="1"/>
          <p:nvPr/>
        </p:nvSpPr>
        <p:spPr>
          <a:xfrm>
            <a:off x="2847066" y="5922538"/>
            <a:ext cx="3335272" cy="369332"/>
          </a:xfrm>
          <a:prstGeom prst="rect">
            <a:avLst/>
          </a:prstGeom>
          <a:noFill/>
        </p:spPr>
        <p:txBody>
          <a:bodyPr wrap="none" rtlCol="0">
            <a:spAutoFit/>
          </a:bodyPr>
          <a:lstStyle/>
          <a:p>
            <a:r>
              <a:rPr lang="en-US" dirty="0" smtClean="0"/>
              <a:t>January 8, 2014 CHE Presentation</a:t>
            </a:r>
            <a:endParaRPr lang="en-US" dirty="0"/>
          </a:p>
        </p:txBody>
      </p:sp>
    </p:spTree>
    <p:extLst>
      <p:ext uri="{BB962C8B-B14F-4D97-AF65-F5344CB8AC3E}">
        <p14:creationId xmlns:p14="http://schemas.microsoft.com/office/powerpoint/2010/main" val="1741520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07166134"/>
              </p:ext>
            </p:extLst>
          </p:nvPr>
        </p:nvGraphicFramePr>
        <p:xfrm>
          <a:off x="0" y="609601"/>
          <a:ext cx="8991600" cy="6050830"/>
        </p:xfrm>
        <a:graphic>
          <a:graphicData uri="http://schemas.openxmlformats.org/drawingml/2006/table">
            <a:tbl>
              <a:tblPr firstRow="1" bandRow="1">
                <a:tableStyleId>{616DA210-FB5B-4158-B5E0-FEB733F419BA}</a:tableStyleId>
              </a:tblPr>
              <a:tblGrid>
                <a:gridCol w="4495800"/>
                <a:gridCol w="4495800"/>
              </a:tblGrid>
              <a:tr h="518160">
                <a:tc>
                  <a:txBody>
                    <a:bodyPr/>
                    <a:lstStyle/>
                    <a:p>
                      <a:pPr algn="ctr"/>
                      <a:r>
                        <a:rPr lang="en-US" dirty="0" smtClean="0"/>
                        <a:t>TYPE</a:t>
                      </a:r>
                      <a:r>
                        <a:rPr lang="en-US" baseline="0" dirty="0" smtClean="0"/>
                        <a:t> 1 DIABETES</a:t>
                      </a:r>
                      <a:endParaRPr lang="en-US" dirty="0"/>
                    </a:p>
                  </a:txBody>
                  <a:tcPr/>
                </a:tc>
                <a:tc>
                  <a:txBody>
                    <a:bodyPr/>
                    <a:lstStyle/>
                    <a:p>
                      <a:pPr algn="ctr"/>
                      <a:r>
                        <a:rPr lang="en-US" dirty="0" smtClean="0"/>
                        <a:t>CELIAC</a:t>
                      </a:r>
                      <a:endParaRPr lang="en-US" dirty="0"/>
                    </a:p>
                  </a:txBody>
                  <a:tcPr/>
                </a:tc>
              </a:tr>
              <a:tr h="398309">
                <a:tc>
                  <a:txBody>
                    <a:bodyPr/>
                    <a:lstStyle/>
                    <a:p>
                      <a:pPr algn="ctr"/>
                      <a:r>
                        <a:rPr lang="en-US" sz="1800" dirty="0" smtClean="0"/>
                        <a:t>Celiac disease</a:t>
                      </a:r>
                      <a:endParaRPr lang="en-US" sz="1800" dirty="0"/>
                    </a:p>
                  </a:txBody>
                  <a:tcPr/>
                </a:tc>
                <a:tc>
                  <a:txBody>
                    <a:bodyPr/>
                    <a:lstStyle/>
                    <a:p>
                      <a:pPr algn="ctr"/>
                      <a:r>
                        <a:rPr lang="en-US" sz="1800" dirty="0" smtClean="0"/>
                        <a:t>Osteoporosis (&amp;</a:t>
                      </a:r>
                      <a:r>
                        <a:rPr lang="en-US" sz="1800" baseline="0" dirty="0" smtClean="0"/>
                        <a:t> fractures)</a:t>
                      </a:r>
                      <a:endParaRPr lang="en-US" sz="1800" dirty="0"/>
                    </a:p>
                  </a:txBody>
                  <a:tcPr/>
                </a:tc>
              </a:tr>
              <a:tr h="398309">
                <a:tc>
                  <a:txBody>
                    <a:bodyPr/>
                    <a:lstStyle/>
                    <a:p>
                      <a:pPr algn="ctr"/>
                      <a:r>
                        <a:rPr lang="en-US" sz="1800" dirty="0" smtClean="0"/>
                        <a:t>Autoimmune thyroiditis</a:t>
                      </a:r>
                      <a:endParaRPr lang="en-US" sz="1800" dirty="0"/>
                    </a:p>
                  </a:txBody>
                  <a:tcPr/>
                </a:tc>
                <a:tc>
                  <a:txBody>
                    <a:bodyPr/>
                    <a:lstStyle/>
                    <a:p>
                      <a:pPr algn="ctr"/>
                      <a:r>
                        <a:rPr lang="en-US" sz="1800" dirty="0" smtClean="0"/>
                        <a:t>COPD (men)</a:t>
                      </a:r>
                      <a:endParaRPr lang="en-US" sz="1800" dirty="0"/>
                    </a:p>
                  </a:txBody>
                  <a:tcPr/>
                </a:tc>
              </a:tr>
              <a:tr h="687491">
                <a:tc>
                  <a:txBody>
                    <a:bodyPr/>
                    <a:lstStyle/>
                    <a:p>
                      <a:pPr algn="ctr"/>
                      <a:r>
                        <a:rPr lang="en-US" sz="1800" b="1" dirty="0" smtClean="0">
                          <a:solidFill>
                            <a:srgbClr val="C00000"/>
                          </a:solidFill>
                        </a:rPr>
                        <a:t>Endometrial</a:t>
                      </a:r>
                      <a:r>
                        <a:rPr lang="en-US" sz="1800" b="1" baseline="0" dirty="0" smtClean="0">
                          <a:solidFill>
                            <a:srgbClr val="C00000"/>
                          </a:solidFill>
                        </a:rPr>
                        <a:t> cancer (women)</a:t>
                      </a:r>
                      <a:endParaRPr lang="en-US" sz="1800" b="1" dirty="0">
                        <a:solidFill>
                          <a:srgbClr val="C00000"/>
                        </a:solidFill>
                      </a:endParaRPr>
                    </a:p>
                  </a:txBody>
                  <a:tcPr/>
                </a:tc>
                <a:tc>
                  <a:txBody>
                    <a:bodyPr/>
                    <a:lstStyle/>
                    <a:p>
                      <a:pPr algn="ctr"/>
                      <a:r>
                        <a:rPr lang="en-US" sz="1800" b="1" dirty="0" smtClean="0">
                          <a:solidFill>
                            <a:srgbClr val="C00000"/>
                          </a:solidFill>
                        </a:rPr>
                        <a:t>Specific G.I. tract cancer</a:t>
                      </a:r>
                    </a:p>
                    <a:p>
                      <a:pPr algn="ctr"/>
                      <a:endParaRPr lang="en-US" sz="1800" dirty="0"/>
                    </a:p>
                  </a:txBody>
                  <a:tcPr/>
                </a:tc>
              </a:tr>
              <a:tr h="398309">
                <a:tc>
                  <a:txBody>
                    <a:bodyPr/>
                    <a:lstStyle/>
                    <a:p>
                      <a:pPr algn="ctr"/>
                      <a:r>
                        <a:rPr lang="en-US" sz="1800" b="1" i="0" dirty="0" smtClean="0">
                          <a:solidFill>
                            <a:srgbClr val="C00000"/>
                          </a:solidFill>
                        </a:rPr>
                        <a:t>Depression and anxiety</a:t>
                      </a:r>
                      <a:endParaRPr lang="en-US" sz="1800" b="1" i="0" dirty="0">
                        <a:solidFill>
                          <a:srgbClr val="C00000"/>
                        </a:solidFill>
                      </a:endParaRPr>
                    </a:p>
                  </a:txBody>
                  <a:tcPr/>
                </a:tc>
                <a:tc>
                  <a:txBody>
                    <a:bodyPr/>
                    <a:lstStyle/>
                    <a:p>
                      <a:pPr algn="ctr"/>
                      <a:r>
                        <a:rPr lang="en-US" sz="1800" b="1" i="0" dirty="0" smtClean="0">
                          <a:solidFill>
                            <a:srgbClr val="C00000"/>
                          </a:solidFill>
                        </a:rPr>
                        <a:t>Depression (women)</a:t>
                      </a:r>
                    </a:p>
                  </a:txBody>
                  <a:tcPr/>
                </a:tc>
              </a:tr>
              <a:tr h="398309">
                <a:tc>
                  <a:txBody>
                    <a:bodyPr/>
                    <a:lstStyle/>
                    <a:p>
                      <a:pPr algn="ctr"/>
                      <a:r>
                        <a:rPr lang="en-US" sz="1800" b="1" i="0" dirty="0" smtClean="0">
                          <a:solidFill>
                            <a:srgbClr val="C00000"/>
                          </a:solidFill>
                        </a:rPr>
                        <a:t>Hearing loss</a:t>
                      </a:r>
                    </a:p>
                  </a:txBody>
                  <a:tcPr/>
                </a:tc>
                <a:tc>
                  <a:txBody>
                    <a:bodyPr/>
                    <a:lstStyle/>
                    <a:p>
                      <a:pPr algn="ctr"/>
                      <a:r>
                        <a:rPr lang="en-US" sz="1800" b="1" i="0" dirty="0" smtClean="0">
                          <a:solidFill>
                            <a:srgbClr val="C00000"/>
                          </a:solidFill>
                        </a:rPr>
                        <a:t>Hearing</a:t>
                      </a:r>
                      <a:r>
                        <a:rPr lang="en-US" sz="1800" b="1" i="0" baseline="0" dirty="0" smtClean="0">
                          <a:solidFill>
                            <a:srgbClr val="C00000"/>
                          </a:solidFill>
                        </a:rPr>
                        <a:t> loss</a:t>
                      </a:r>
                      <a:endParaRPr lang="en-US" sz="1800" b="1" i="0" dirty="0">
                        <a:solidFill>
                          <a:srgbClr val="C00000"/>
                        </a:solidFill>
                      </a:endParaRPr>
                    </a:p>
                  </a:txBody>
                  <a:tcPr/>
                </a:tc>
              </a:tr>
              <a:tr h="687491">
                <a:tc>
                  <a:txBody>
                    <a:bodyPr/>
                    <a:lstStyle/>
                    <a:p>
                      <a:pPr algn="ctr"/>
                      <a:r>
                        <a:rPr lang="en-US" sz="1800" b="1" i="0" dirty="0" smtClean="0">
                          <a:solidFill>
                            <a:srgbClr val="C00000"/>
                          </a:solidFill>
                        </a:rPr>
                        <a:t>Eating disorders</a:t>
                      </a:r>
                    </a:p>
                  </a:txBody>
                  <a:tcPr/>
                </a:tc>
                <a:tc>
                  <a:txBody>
                    <a:bodyPr/>
                    <a:lstStyle/>
                    <a:p>
                      <a:pPr algn="ctr"/>
                      <a:r>
                        <a:rPr lang="en-US" sz="1800" b="1" i="0" dirty="0" smtClean="0">
                          <a:solidFill>
                            <a:srgbClr val="C00000"/>
                          </a:solidFill>
                        </a:rPr>
                        <a:t>Eating disorders (women)</a:t>
                      </a:r>
                      <a:endParaRPr lang="en-US" sz="1800" b="1" i="0" dirty="0">
                        <a:solidFill>
                          <a:srgbClr val="C00000"/>
                        </a:solidFill>
                      </a:endParaRPr>
                    </a:p>
                  </a:txBody>
                  <a:tcPr/>
                </a:tc>
              </a:tr>
              <a:tr h="398309">
                <a:tc>
                  <a:txBody>
                    <a:bodyPr/>
                    <a:lstStyle/>
                    <a:p>
                      <a:pPr algn="ctr"/>
                      <a:r>
                        <a:rPr lang="en-US" sz="1800" b="1" i="0" dirty="0" smtClean="0">
                          <a:solidFill>
                            <a:srgbClr val="C00000"/>
                          </a:solidFill>
                        </a:rPr>
                        <a:t>Cardiovascular disease</a:t>
                      </a:r>
                      <a:endParaRPr lang="en-US" sz="1800" b="1" i="0" dirty="0">
                        <a:solidFill>
                          <a:srgbClr val="C00000"/>
                        </a:solidFill>
                      </a:endParaRPr>
                    </a:p>
                  </a:txBody>
                  <a:tcPr/>
                </a:tc>
                <a:tc>
                  <a:txBody>
                    <a:bodyPr/>
                    <a:lstStyle/>
                    <a:p>
                      <a:pPr algn="ctr"/>
                      <a:r>
                        <a:rPr lang="en-US" sz="1800" b="1" i="0" dirty="0" smtClean="0">
                          <a:solidFill>
                            <a:srgbClr val="C00000"/>
                          </a:solidFill>
                        </a:rPr>
                        <a:t>Cardiovascular disease</a:t>
                      </a:r>
                    </a:p>
                  </a:txBody>
                  <a:tcPr/>
                </a:tc>
              </a:tr>
              <a:tr h="398309">
                <a:tc>
                  <a:txBody>
                    <a:bodyPr/>
                    <a:lstStyle/>
                    <a:p>
                      <a:pPr algn="ctr"/>
                      <a:r>
                        <a:rPr lang="en-US" sz="1800" dirty="0" smtClean="0"/>
                        <a:t>Hypertension</a:t>
                      </a:r>
                      <a:endParaRPr lang="en-US" sz="1800" dirty="0"/>
                    </a:p>
                  </a:txBody>
                  <a:tcPr/>
                </a:tc>
                <a:tc>
                  <a:txBody>
                    <a:bodyPr/>
                    <a:lstStyle/>
                    <a:p>
                      <a:pPr algn="ctr"/>
                      <a:r>
                        <a:rPr lang="en-US" sz="1800" dirty="0" smtClean="0"/>
                        <a:t>Sarcoidosis</a:t>
                      </a:r>
                      <a:endParaRPr lang="en-US" sz="1800" dirty="0"/>
                    </a:p>
                  </a:txBody>
                  <a:tcPr/>
                </a:tc>
              </a:tr>
              <a:tr h="392852">
                <a:tc>
                  <a:txBody>
                    <a:bodyPr/>
                    <a:lstStyle/>
                    <a:p>
                      <a:pPr algn="ctr"/>
                      <a:r>
                        <a:rPr lang="en-US" sz="1800" dirty="0" smtClean="0"/>
                        <a:t>Osteopenia</a:t>
                      </a:r>
                      <a:endParaRPr lang="en-US" sz="1800" dirty="0"/>
                    </a:p>
                  </a:txBody>
                  <a:tcPr/>
                </a:tc>
                <a:tc>
                  <a:txBody>
                    <a:bodyPr/>
                    <a:lstStyle/>
                    <a:p>
                      <a:pPr algn="ctr"/>
                      <a:r>
                        <a:rPr lang="en-US" sz="1800" dirty="0" smtClean="0"/>
                        <a:t>Restless leg syndrome</a:t>
                      </a:r>
                      <a:endParaRPr lang="en-US" sz="1800" dirty="0"/>
                    </a:p>
                  </a:txBody>
                  <a:tcPr/>
                </a:tc>
              </a:tr>
              <a:tr h="687491">
                <a:tc>
                  <a:txBody>
                    <a:bodyPr/>
                    <a:lstStyle/>
                    <a:p>
                      <a:pPr algn="ctr"/>
                      <a:r>
                        <a:rPr lang="en-US" sz="1800" dirty="0" smtClean="0"/>
                        <a:t>Addison’s disease</a:t>
                      </a:r>
                    </a:p>
                    <a:p>
                      <a:pPr algn="ctr"/>
                      <a:endParaRPr lang="en-US" sz="1800" dirty="0"/>
                    </a:p>
                  </a:txBody>
                  <a:tcPr/>
                </a:tc>
                <a:tc>
                  <a:txBody>
                    <a:bodyPr/>
                    <a:lstStyle/>
                    <a:p>
                      <a:pPr algn="ctr"/>
                      <a:r>
                        <a:rPr lang="en-US" sz="1800" dirty="0" smtClean="0"/>
                        <a:t>Liver Cirrhosis </a:t>
                      </a:r>
                    </a:p>
                    <a:p>
                      <a:pPr algn="ctr"/>
                      <a:endParaRPr lang="en-US" sz="1800" dirty="0" smtClean="0"/>
                    </a:p>
                  </a:txBody>
                  <a:tcPr/>
                </a:tc>
              </a:tr>
              <a:tr h="687491">
                <a:tc>
                  <a:txBody>
                    <a:bodyPr/>
                    <a:lstStyle/>
                    <a:p>
                      <a:pPr algn="ctr"/>
                      <a:r>
                        <a:rPr lang="en-US" sz="1800" dirty="0" smtClean="0"/>
                        <a:t>Vitelligo</a:t>
                      </a:r>
                      <a:endParaRPr lang="en-US" sz="1800" dirty="0"/>
                    </a:p>
                  </a:txBody>
                  <a:tcPr/>
                </a:tc>
                <a:tc>
                  <a:txBody>
                    <a:bodyPr/>
                    <a:lstStyle/>
                    <a:p>
                      <a:pPr algn="ctr"/>
                      <a:r>
                        <a:rPr lang="en-US" sz="1800" dirty="0" smtClean="0"/>
                        <a:t>Recurrent Miscarriage (women)</a:t>
                      </a:r>
                    </a:p>
                  </a:txBody>
                  <a:tcPr/>
                </a:tc>
              </a:tr>
            </a:tbl>
          </a:graphicData>
        </a:graphic>
      </p:graphicFrame>
      <p:sp>
        <p:nvSpPr>
          <p:cNvPr id="5" name="TextBox 4"/>
          <p:cNvSpPr txBox="1"/>
          <p:nvPr/>
        </p:nvSpPr>
        <p:spPr>
          <a:xfrm>
            <a:off x="609600" y="56117"/>
            <a:ext cx="7895751" cy="523220"/>
          </a:xfrm>
          <a:prstGeom prst="rect">
            <a:avLst/>
          </a:prstGeom>
          <a:noFill/>
        </p:spPr>
        <p:txBody>
          <a:bodyPr wrap="none" rtlCol="0">
            <a:spAutoFit/>
          </a:bodyPr>
          <a:lstStyle/>
          <a:p>
            <a:r>
              <a:rPr lang="en-US" sz="2800" dirty="0" smtClean="0"/>
              <a:t>Two </a:t>
            </a:r>
            <a:r>
              <a:rPr lang="en-US" sz="2800" dirty="0"/>
              <a:t>M</a:t>
            </a:r>
            <a:r>
              <a:rPr lang="en-US" sz="2800" dirty="0" smtClean="0"/>
              <a:t>ore Immune-Driven Chronic Disease Networks</a:t>
            </a:r>
            <a:endParaRPr lang="en-US" sz="2800" dirty="0"/>
          </a:p>
        </p:txBody>
      </p:sp>
      <p:sp>
        <p:nvSpPr>
          <p:cNvPr id="2" name="TextBox 1"/>
          <p:cNvSpPr txBox="1"/>
          <p:nvPr/>
        </p:nvSpPr>
        <p:spPr>
          <a:xfrm>
            <a:off x="8648351" y="47747"/>
            <a:ext cx="495649" cy="461665"/>
          </a:xfrm>
          <a:prstGeom prst="rect">
            <a:avLst/>
          </a:prstGeom>
          <a:noFill/>
        </p:spPr>
        <p:txBody>
          <a:bodyPr wrap="none" rtlCol="0">
            <a:spAutoFit/>
          </a:bodyPr>
          <a:lstStyle/>
          <a:p>
            <a:r>
              <a:rPr lang="en-US" sz="2400" dirty="0" smtClean="0"/>
              <a:t>10</a:t>
            </a:r>
            <a:endParaRPr lang="en-US" sz="2400" dirty="0"/>
          </a:p>
        </p:txBody>
      </p:sp>
    </p:spTree>
    <p:extLst>
      <p:ext uri="{BB962C8B-B14F-4D97-AF65-F5344CB8AC3E}">
        <p14:creationId xmlns:p14="http://schemas.microsoft.com/office/powerpoint/2010/main" val="129263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09" y="0"/>
            <a:ext cx="8458200" cy="1483880"/>
          </a:xfrm>
        </p:spPr>
        <p:txBody>
          <a:bodyPr>
            <a:normAutofit/>
          </a:bodyPr>
          <a:lstStyle/>
          <a:p>
            <a:r>
              <a:rPr lang="en-US" sz="2800" b="1" dirty="0" smtClean="0"/>
              <a:t>EDCs and Critical Windows of Immune Vulnerability</a:t>
            </a:r>
            <a:br>
              <a:rPr lang="en-US" sz="2800" b="1" dirty="0" smtClean="0"/>
            </a:br>
            <a:r>
              <a:rPr lang="en-US" sz="2800" dirty="0" smtClean="0"/>
              <a:t>(</a:t>
            </a:r>
            <a:r>
              <a:rPr lang="en-US" sz="2800" dirty="0"/>
              <a:t>I</a:t>
            </a:r>
            <a:r>
              <a:rPr lang="en-US" sz="2800" dirty="0" smtClean="0"/>
              <a:t>nterference in real-time maturation and/or epigenetically-programmed later-life malfunction)</a:t>
            </a:r>
            <a:endParaRPr lang="en-US" sz="2800" dirty="0"/>
          </a:p>
        </p:txBody>
      </p:sp>
      <p:cxnSp>
        <p:nvCxnSpPr>
          <p:cNvPr id="6" name="Straight Connector 5"/>
          <p:cNvCxnSpPr/>
          <p:nvPr/>
        </p:nvCxnSpPr>
        <p:spPr>
          <a:xfrm>
            <a:off x="533400" y="2209800"/>
            <a:ext cx="0" cy="609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14800" y="2216727"/>
            <a:ext cx="0" cy="609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05800" y="2244436"/>
            <a:ext cx="0" cy="609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33401" y="2514601"/>
            <a:ext cx="7772399" cy="173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709" y="1905000"/>
            <a:ext cx="1259255" cy="369332"/>
          </a:xfrm>
          <a:prstGeom prst="rect">
            <a:avLst/>
          </a:prstGeom>
          <a:noFill/>
        </p:spPr>
        <p:txBody>
          <a:bodyPr wrap="none" rtlCol="0">
            <a:spAutoFit/>
          </a:bodyPr>
          <a:lstStyle/>
          <a:p>
            <a:r>
              <a:rPr lang="en-US" dirty="0" smtClean="0"/>
              <a:t>Conception</a:t>
            </a:r>
            <a:endParaRPr lang="en-US" dirty="0"/>
          </a:p>
        </p:txBody>
      </p:sp>
      <p:sp>
        <p:nvSpPr>
          <p:cNvPr id="17" name="TextBox 16"/>
          <p:cNvSpPr txBox="1"/>
          <p:nvPr/>
        </p:nvSpPr>
        <p:spPr>
          <a:xfrm>
            <a:off x="3810000" y="1905000"/>
            <a:ext cx="641522" cy="369332"/>
          </a:xfrm>
          <a:prstGeom prst="rect">
            <a:avLst/>
          </a:prstGeom>
          <a:noFill/>
        </p:spPr>
        <p:txBody>
          <a:bodyPr wrap="none" rtlCol="0">
            <a:spAutoFit/>
          </a:bodyPr>
          <a:lstStyle/>
          <a:p>
            <a:r>
              <a:rPr lang="en-US" dirty="0" smtClean="0"/>
              <a:t>Birth</a:t>
            </a:r>
            <a:endParaRPr lang="en-US" dirty="0"/>
          </a:p>
        </p:txBody>
      </p:sp>
      <p:sp>
        <p:nvSpPr>
          <p:cNvPr id="18" name="TextBox 17"/>
          <p:cNvSpPr txBox="1"/>
          <p:nvPr/>
        </p:nvSpPr>
        <p:spPr>
          <a:xfrm>
            <a:off x="7993438" y="1905000"/>
            <a:ext cx="624723" cy="369332"/>
          </a:xfrm>
          <a:prstGeom prst="rect">
            <a:avLst/>
          </a:prstGeom>
          <a:noFill/>
        </p:spPr>
        <p:txBody>
          <a:bodyPr wrap="none" rtlCol="0">
            <a:spAutoFit/>
          </a:bodyPr>
          <a:lstStyle/>
          <a:p>
            <a:r>
              <a:rPr lang="en-US" dirty="0" smtClean="0"/>
              <a:t>2 yrs</a:t>
            </a:r>
            <a:endParaRPr lang="en-US" dirty="0"/>
          </a:p>
        </p:txBody>
      </p:sp>
      <p:sp>
        <p:nvSpPr>
          <p:cNvPr id="19" name="Rectangle 18"/>
          <p:cNvSpPr/>
          <p:nvPr/>
        </p:nvSpPr>
        <p:spPr>
          <a:xfrm>
            <a:off x="2294437" y="3990109"/>
            <a:ext cx="2270056" cy="52647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 helper and dendritic cell maturation</a:t>
            </a:r>
            <a:endParaRPr lang="en-US" dirty="0">
              <a:solidFill>
                <a:schemeClr val="tx1"/>
              </a:solidFill>
            </a:endParaRPr>
          </a:p>
        </p:txBody>
      </p:sp>
      <p:sp>
        <p:nvSpPr>
          <p:cNvPr id="20" name="Rectangle 19"/>
          <p:cNvSpPr/>
          <p:nvPr/>
        </p:nvSpPr>
        <p:spPr>
          <a:xfrm>
            <a:off x="1431237" y="3185268"/>
            <a:ext cx="1684836" cy="53923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Thymocyte maturation</a:t>
            </a:r>
            <a:endParaRPr lang="en-US" dirty="0">
              <a:solidFill>
                <a:schemeClr val="tx1"/>
              </a:solidFill>
            </a:endParaRPr>
          </a:p>
        </p:txBody>
      </p:sp>
      <p:sp>
        <p:nvSpPr>
          <p:cNvPr id="21" name="Rectangle 20"/>
          <p:cNvSpPr/>
          <p:nvPr/>
        </p:nvSpPr>
        <p:spPr>
          <a:xfrm>
            <a:off x="3116073" y="4883721"/>
            <a:ext cx="3853073" cy="42949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Mucosal immune-gut microbiome</a:t>
            </a:r>
            <a:endParaRPr lang="en-US" dirty="0">
              <a:solidFill>
                <a:schemeClr val="tx1"/>
              </a:solidFill>
            </a:endParaRPr>
          </a:p>
        </p:txBody>
      </p:sp>
      <p:sp>
        <p:nvSpPr>
          <p:cNvPr id="22" name="TextBox 21"/>
          <p:cNvSpPr txBox="1"/>
          <p:nvPr/>
        </p:nvSpPr>
        <p:spPr>
          <a:xfrm>
            <a:off x="1424309" y="2819400"/>
            <a:ext cx="1510285" cy="369332"/>
          </a:xfrm>
          <a:prstGeom prst="rect">
            <a:avLst/>
          </a:prstGeom>
          <a:noFill/>
        </p:spPr>
        <p:txBody>
          <a:bodyPr wrap="none" rtlCol="0">
            <a:spAutoFit/>
          </a:bodyPr>
          <a:lstStyle/>
          <a:p>
            <a:r>
              <a:rPr lang="en-US" b="1" dirty="0" smtClean="0"/>
              <a:t>TCDD (Dioxin)</a:t>
            </a:r>
            <a:endParaRPr lang="en-US" b="1" dirty="0"/>
          </a:p>
        </p:txBody>
      </p:sp>
      <p:sp>
        <p:nvSpPr>
          <p:cNvPr id="23" name="TextBox 22"/>
          <p:cNvSpPr txBox="1"/>
          <p:nvPr/>
        </p:nvSpPr>
        <p:spPr>
          <a:xfrm>
            <a:off x="3354885" y="3630075"/>
            <a:ext cx="1077539" cy="369332"/>
          </a:xfrm>
          <a:prstGeom prst="rect">
            <a:avLst/>
          </a:prstGeom>
          <a:noFill/>
        </p:spPr>
        <p:txBody>
          <a:bodyPr wrap="none" rtlCol="0">
            <a:spAutoFit/>
          </a:bodyPr>
          <a:lstStyle/>
          <a:p>
            <a:r>
              <a:rPr lang="en-US" b="1" dirty="0" smtClean="0"/>
              <a:t>Pb (Lead</a:t>
            </a:r>
            <a:r>
              <a:rPr lang="en-US" dirty="0" smtClean="0"/>
              <a:t>)</a:t>
            </a:r>
            <a:endParaRPr lang="en-US" dirty="0"/>
          </a:p>
        </p:txBody>
      </p:sp>
      <p:sp>
        <p:nvSpPr>
          <p:cNvPr id="24" name="TextBox 23"/>
          <p:cNvSpPr txBox="1"/>
          <p:nvPr/>
        </p:nvSpPr>
        <p:spPr>
          <a:xfrm>
            <a:off x="4724400" y="4472829"/>
            <a:ext cx="1892249" cy="369332"/>
          </a:xfrm>
          <a:prstGeom prst="rect">
            <a:avLst/>
          </a:prstGeom>
          <a:noFill/>
        </p:spPr>
        <p:txBody>
          <a:bodyPr wrap="none" rtlCol="0">
            <a:spAutoFit/>
          </a:bodyPr>
          <a:lstStyle/>
          <a:p>
            <a:r>
              <a:rPr lang="en-US" b="1" dirty="0" smtClean="0"/>
              <a:t>Bisphenol A (BPA</a:t>
            </a:r>
            <a:r>
              <a:rPr lang="en-US" dirty="0" smtClean="0"/>
              <a:t>)</a:t>
            </a:r>
            <a:endParaRPr lang="en-US" dirty="0"/>
          </a:p>
        </p:txBody>
      </p:sp>
      <p:cxnSp>
        <p:nvCxnSpPr>
          <p:cNvPr id="26" name="Straight Arrow Connector 25"/>
          <p:cNvCxnSpPr>
            <a:stCxn id="21" idx="3"/>
          </p:cNvCxnSpPr>
          <p:nvPr/>
        </p:nvCxnSpPr>
        <p:spPr>
          <a:xfrm>
            <a:off x="6969146" y="5098467"/>
            <a:ext cx="65085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26926" y="4862937"/>
            <a:ext cx="1442767" cy="646331"/>
          </a:xfrm>
          <a:prstGeom prst="rect">
            <a:avLst/>
          </a:prstGeom>
          <a:noFill/>
        </p:spPr>
        <p:txBody>
          <a:bodyPr wrap="none" rtlCol="0">
            <a:spAutoFit/>
          </a:bodyPr>
          <a:lstStyle/>
          <a:p>
            <a:r>
              <a:rPr lang="en-US" dirty="0" smtClean="0"/>
              <a:t>Leaky gut</a:t>
            </a:r>
          </a:p>
          <a:p>
            <a:r>
              <a:rPr lang="en-US" dirty="0" smtClean="0"/>
              <a:t>inflammation</a:t>
            </a:r>
            <a:endParaRPr lang="en-US" dirty="0"/>
          </a:p>
        </p:txBody>
      </p:sp>
      <p:cxnSp>
        <p:nvCxnSpPr>
          <p:cNvPr id="31" name="Straight Arrow Connector 30"/>
          <p:cNvCxnSpPr/>
          <p:nvPr/>
        </p:nvCxnSpPr>
        <p:spPr>
          <a:xfrm>
            <a:off x="4581946" y="4298373"/>
            <a:ext cx="23872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969146" y="3784707"/>
            <a:ext cx="2325866" cy="923330"/>
          </a:xfrm>
          <a:prstGeom prst="rect">
            <a:avLst/>
          </a:prstGeom>
          <a:noFill/>
        </p:spPr>
        <p:txBody>
          <a:bodyPr wrap="square" rtlCol="0">
            <a:spAutoFit/>
          </a:bodyPr>
          <a:lstStyle/>
          <a:p>
            <a:r>
              <a:rPr lang="en-US" dirty="0" smtClean="0"/>
              <a:t>T helper imbalance</a:t>
            </a:r>
          </a:p>
          <a:p>
            <a:r>
              <a:rPr lang="en-US" dirty="0" smtClean="0"/>
              <a:t>Allergy; Allergic inflammation</a:t>
            </a:r>
            <a:endParaRPr lang="en-US" dirty="0"/>
          </a:p>
        </p:txBody>
      </p:sp>
      <p:cxnSp>
        <p:nvCxnSpPr>
          <p:cNvPr id="40" name="Straight Arrow Connector 39"/>
          <p:cNvCxnSpPr/>
          <p:nvPr/>
        </p:nvCxnSpPr>
        <p:spPr>
          <a:xfrm>
            <a:off x="3116073" y="3416785"/>
            <a:ext cx="23872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00200" y="2179904"/>
            <a:ext cx="963790" cy="369332"/>
          </a:xfrm>
          <a:prstGeom prst="rect">
            <a:avLst/>
          </a:prstGeom>
          <a:noFill/>
        </p:spPr>
        <p:txBody>
          <a:bodyPr wrap="none" rtlCol="0">
            <a:spAutoFit/>
          </a:bodyPr>
          <a:lstStyle/>
          <a:p>
            <a:r>
              <a:rPr lang="en-US" dirty="0" smtClean="0"/>
              <a:t>Prenatal</a:t>
            </a:r>
            <a:endParaRPr lang="en-US" dirty="0"/>
          </a:p>
        </p:txBody>
      </p:sp>
      <p:sp>
        <p:nvSpPr>
          <p:cNvPr id="42" name="TextBox 41"/>
          <p:cNvSpPr txBox="1"/>
          <p:nvPr/>
        </p:nvSpPr>
        <p:spPr>
          <a:xfrm>
            <a:off x="5775546" y="2168421"/>
            <a:ext cx="1052596" cy="369332"/>
          </a:xfrm>
          <a:prstGeom prst="rect">
            <a:avLst/>
          </a:prstGeom>
          <a:noFill/>
        </p:spPr>
        <p:txBody>
          <a:bodyPr wrap="none" rtlCol="0">
            <a:spAutoFit/>
          </a:bodyPr>
          <a:lstStyle/>
          <a:p>
            <a:r>
              <a:rPr lang="en-US" dirty="0" smtClean="0"/>
              <a:t>Postnatal</a:t>
            </a:r>
            <a:endParaRPr lang="en-US" dirty="0"/>
          </a:p>
        </p:txBody>
      </p:sp>
      <p:sp>
        <p:nvSpPr>
          <p:cNvPr id="43" name="TextBox 42"/>
          <p:cNvSpPr txBox="1"/>
          <p:nvPr/>
        </p:nvSpPr>
        <p:spPr>
          <a:xfrm>
            <a:off x="8667190" y="73967"/>
            <a:ext cx="495649" cy="461665"/>
          </a:xfrm>
          <a:prstGeom prst="rect">
            <a:avLst/>
          </a:prstGeom>
          <a:noFill/>
        </p:spPr>
        <p:txBody>
          <a:bodyPr wrap="none" rtlCol="0">
            <a:spAutoFit/>
          </a:bodyPr>
          <a:lstStyle/>
          <a:p>
            <a:r>
              <a:rPr lang="en-US" sz="2400" dirty="0" smtClean="0"/>
              <a:t>11</a:t>
            </a:r>
            <a:endParaRPr lang="en-US" sz="2400" dirty="0"/>
          </a:p>
        </p:txBody>
      </p:sp>
      <p:sp>
        <p:nvSpPr>
          <p:cNvPr id="44" name="TextBox 43"/>
          <p:cNvSpPr txBox="1"/>
          <p:nvPr/>
        </p:nvSpPr>
        <p:spPr>
          <a:xfrm>
            <a:off x="5510200" y="3093619"/>
            <a:ext cx="3059427" cy="646331"/>
          </a:xfrm>
          <a:prstGeom prst="rect">
            <a:avLst/>
          </a:prstGeom>
          <a:noFill/>
        </p:spPr>
        <p:txBody>
          <a:bodyPr wrap="none" rtlCol="0">
            <a:spAutoFit/>
          </a:bodyPr>
          <a:lstStyle/>
          <a:p>
            <a:r>
              <a:rPr lang="en-US" dirty="0" smtClean="0"/>
              <a:t>Thymocyte apoptosis</a:t>
            </a:r>
          </a:p>
          <a:p>
            <a:r>
              <a:rPr lang="en-US" dirty="0" smtClean="0"/>
              <a:t>Altered regulatory populations</a:t>
            </a:r>
            <a:endParaRPr lang="en-US" dirty="0"/>
          </a:p>
        </p:txBody>
      </p:sp>
      <p:sp>
        <p:nvSpPr>
          <p:cNvPr id="25" name="Rectangle 24"/>
          <p:cNvSpPr/>
          <p:nvPr/>
        </p:nvSpPr>
        <p:spPr>
          <a:xfrm>
            <a:off x="2563990" y="5814780"/>
            <a:ext cx="4443410" cy="53923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 cell and innate immune maturation</a:t>
            </a:r>
            <a:endParaRPr lang="en-US" dirty="0">
              <a:solidFill>
                <a:schemeClr val="tx1"/>
              </a:solidFill>
            </a:endParaRPr>
          </a:p>
        </p:txBody>
      </p:sp>
      <p:sp>
        <p:nvSpPr>
          <p:cNvPr id="3" name="TextBox 2"/>
          <p:cNvSpPr txBox="1"/>
          <p:nvPr/>
        </p:nvSpPr>
        <p:spPr>
          <a:xfrm>
            <a:off x="2828545" y="5445448"/>
            <a:ext cx="3310778" cy="369332"/>
          </a:xfrm>
          <a:prstGeom prst="rect">
            <a:avLst/>
          </a:prstGeom>
          <a:noFill/>
        </p:spPr>
        <p:txBody>
          <a:bodyPr wrap="none" rtlCol="0">
            <a:spAutoFit/>
          </a:bodyPr>
          <a:lstStyle/>
          <a:p>
            <a:r>
              <a:rPr lang="en-US" b="1" dirty="0" smtClean="0"/>
              <a:t>Polychlorinated biphenyls (PCBs</a:t>
            </a:r>
            <a:r>
              <a:rPr lang="en-US" dirty="0" smtClean="0"/>
              <a:t>)</a:t>
            </a:r>
            <a:endParaRPr lang="en-US" dirty="0"/>
          </a:p>
        </p:txBody>
      </p:sp>
      <p:cxnSp>
        <p:nvCxnSpPr>
          <p:cNvPr id="28" name="Straight Arrow Connector 27"/>
          <p:cNvCxnSpPr/>
          <p:nvPr/>
        </p:nvCxnSpPr>
        <p:spPr>
          <a:xfrm>
            <a:off x="7007400" y="6084397"/>
            <a:ext cx="384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22929" y="5532838"/>
            <a:ext cx="1765740" cy="1200329"/>
          </a:xfrm>
          <a:prstGeom prst="rect">
            <a:avLst/>
          </a:prstGeom>
          <a:noFill/>
        </p:spPr>
        <p:txBody>
          <a:bodyPr wrap="none" rtlCol="0">
            <a:spAutoFit/>
          </a:bodyPr>
          <a:lstStyle/>
          <a:p>
            <a:r>
              <a:rPr lang="en-US" dirty="0" smtClean="0"/>
              <a:t>Allergic</a:t>
            </a:r>
          </a:p>
          <a:p>
            <a:r>
              <a:rPr lang="en-US" dirty="0"/>
              <a:t>s</a:t>
            </a:r>
            <a:r>
              <a:rPr lang="en-US" dirty="0" smtClean="0"/>
              <a:t>ensitization;</a:t>
            </a:r>
          </a:p>
          <a:p>
            <a:r>
              <a:rPr lang="en-US" dirty="0" smtClean="0"/>
              <a:t>Skewed adaptive</a:t>
            </a:r>
          </a:p>
          <a:p>
            <a:r>
              <a:rPr lang="en-US" dirty="0" smtClean="0"/>
              <a:t>responses</a:t>
            </a:r>
            <a:endParaRPr lang="en-US" dirty="0"/>
          </a:p>
        </p:txBody>
      </p:sp>
    </p:spTree>
    <p:extLst>
      <p:ext uri="{BB962C8B-B14F-4D97-AF65-F5344CB8AC3E}">
        <p14:creationId xmlns:p14="http://schemas.microsoft.com/office/powerpoint/2010/main" val="339424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33326519"/>
              </p:ext>
            </p:extLst>
          </p:nvPr>
        </p:nvGraphicFramePr>
        <p:xfrm>
          <a:off x="152400" y="990600"/>
          <a:ext cx="8839200" cy="5470326"/>
        </p:xfrm>
        <a:graphic>
          <a:graphicData uri="http://schemas.openxmlformats.org/drawingml/2006/table">
            <a:tbl>
              <a:tblPr>
                <a:tableStyleId>{3C2FFA5D-87B4-456A-9821-1D502468CF0F}</a:tableStyleId>
              </a:tblPr>
              <a:tblGrid>
                <a:gridCol w="4419600"/>
                <a:gridCol w="4419600"/>
              </a:tblGrid>
              <a:tr h="386442">
                <a:tc>
                  <a:txBody>
                    <a:bodyPr/>
                    <a:lstStyle/>
                    <a:p>
                      <a:r>
                        <a:rPr lang="en-US" sz="2400" dirty="0"/>
                        <a:t>Organ or tissue</a:t>
                      </a:r>
                    </a:p>
                  </a:txBody>
                  <a:tcPr marL="80821" marR="80821" marT="40410" marB="40410" anchor="ctr"/>
                </a:tc>
                <a:tc>
                  <a:txBody>
                    <a:bodyPr/>
                    <a:lstStyle/>
                    <a:p>
                      <a:r>
                        <a:rPr lang="en-US" sz="2400" dirty="0"/>
                        <a:t>Population(s)</a:t>
                      </a:r>
                    </a:p>
                  </a:txBody>
                  <a:tcPr marL="80821" marR="80821" marT="40410" marB="40410" anchor="ctr"/>
                </a:tc>
              </a:tr>
              <a:tr h="386442">
                <a:tc>
                  <a:txBody>
                    <a:bodyPr/>
                    <a:lstStyle/>
                    <a:p>
                      <a:r>
                        <a:rPr lang="en-US" sz="1600" dirty="0"/>
                        <a:t>Liver</a:t>
                      </a:r>
                    </a:p>
                  </a:txBody>
                  <a:tcPr marL="80821" marR="80821" marT="40410" marB="40410" anchor="ctr"/>
                </a:tc>
                <a:tc>
                  <a:txBody>
                    <a:bodyPr/>
                    <a:lstStyle/>
                    <a:p>
                      <a:r>
                        <a:rPr lang="en-US" sz="1600" dirty="0"/>
                        <a:t>Kupffer cells</a:t>
                      </a:r>
                    </a:p>
                  </a:txBody>
                  <a:tcPr marL="80821" marR="80821" marT="40410" marB="40410" anchor="ctr"/>
                </a:tc>
              </a:tr>
              <a:tr h="386442">
                <a:tc>
                  <a:txBody>
                    <a:bodyPr/>
                    <a:lstStyle/>
                    <a:p>
                      <a:r>
                        <a:rPr lang="en-US" sz="1600" dirty="0"/>
                        <a:t>Lung</a:t>
                      </a:r>
                    </a:p>
                  </a:txBody>
                  <a:tcPr marL="80821" marR="80821" marT="40410" marB="40410" anchor="ctr"/>
                </a:tc>
                <a:tc>
                  <a:txBody>
                    <a:bodyPr/>
                    <a:lstStyle/>
                    <a:p>
                      <a:r>
                        <a:rPr lang="en-US" sz="1600" dirty="0"/>
                        <a:t>Alveolar macrophages</a:t>
                      </a:r>
                    </a:p>
                  </a:txBody>
                  <a:tcPr marL="80821" marR="80821" marT="40410" marB="40410" anchor="ctr"/>
                </a:tc>
              </a:tr>
              <a:tr h="386442">
                <a:tc rowSpan="2">
                  <a:txBody>
                    <a:bodyPr/>
                    <a:lstStyle/>
                    <a:p>
                      <a:r>
                        <a:rPr lang="en-US" sz="1600" dirty="0"/>
                        <a:t>Brain</a:t>
                      </a:r>
                    </a:p>
                  </a:txBody>
                  <a:tcPr marL="80821" marR="80821" marT="40410" marB="40410" anchor="ctr"/>
                </a:tc>
                <a:tc>
                  <a:txBody>
                    <a:bodyPr/>
                    <a:lstStyle/>
                    <a:p>
                      <a:r>
                        <a:rPr lang="en-US" sz="1600" dirty="0"/>
                        <a:t>Microglia</a:t>
                      </a:r>
                    </a:p>
                  </a:txBody>
                  <a:tcPr marL="80821" marR="80821" marT="40410" marB="40410" anchor="ctr"/>
                </a:tc>
              </a:tr>
              <a:tr h="386442">
                <a:tc vMerge="1">
                  <a:txBody>
                    <a:bodyPr/>
                    <a:lstStyle/>
                    <a:p>
                      <a:endParaRPr lang="en-US"/>
                    </a:p>
                  </a:txBody>
                  <a:tcPr/>
                </a:tc>
                <a:tc>
                  <a:txBody>
                    <a:bodyPr/>
                    <a:lstStyle/>
                    <a:p>
                      <a:r>
                        <a:rPr lang="en-US" sz="1600" dirty="0"/>
                        <a:t>Astrocytes</a:t>
                      </a:r>
                    </a:p>
                  </a:txBody>
                  <a:tcPr marL="80821" marR="80821" marT="40410" marB="40410" anchor="ctr"/>
                </a:tc>
              </a:tr>
              <a:tr h="386442">
                <a:tc>
                  <a:txBody>
                    <a:bodyPr/>
                    <a:lstStyle/>
                    <a:p>
                      <a:r>
                        <a:rPr lang="en-US" sz="1600" dirty="0"/>
                        <a:t>Fat</a:t>
                      </a:r>
                    </a:p>
                  </a:txBody>
                  <a:tcPr marL="80821" marR="80821" marT="40410" marB="40410" anchor="ctr"/>
                </a:tc>
                <a:tc>
                  <a:txBody>
                    <a:bodyPr/>
                    <a:lstStyle/>
                    <a:p>
                      <a:r>
                        <a:rPr lang="en-US" sz="1600" dirty="0"/>
                        <a:t>Preadipocytes</a:t>
                      </a:r>
                    </a:p>
                  </a:txBody>
                  <a:tcPr marL="80821" marR="80821" marT="40410" marB="40410" anchor="ctr"/>
                </a:tc>
              </a:tr>
              <a:tr h="386442">
                <a:tc>
                  <a:txBody>
                    <a:bodyPr/>
                    <a:lstStyle/>
                    <a:p>
                      <a:r>
                        <a:rPr lang="en-US" sz="1600" dirty="0"/>
                        <a:t>Gut</a:t>
                      </a:r>
                    </a:p>
                  </a:txBody>
                  <a:tcPr marL="80821" marR="80821" marT="40410" marB="40410" anchor="ctr"/>
                </a:tc>
                <a:tc>
                  <a:txBody>
                    <a:bodyPr/>
                    <a:lstStyle/>
                    <a:p>
                      <a:r>
                        <a:rPr lang="en-US" sz="1600" dirty="0"/>
                        <a:t>Intestinal macrophages</a:t>
                      </a:r>
                    </a:p>
                  </a:txBody>
                  <a:tcPr marL="80821" marR="80821" marT="40410" marB="40410" anchor="ctr"/>
                </a:tc>
              </a:tr>
              <a:tr h="386442">
                <a:tc>
                  <a:txBody>
                    <a:bodyPr/>
                    <a:lstStyle/>
                    <a:p>
                      <a:r>
                        <a:rPr lang="en-US" sz="1600" dirty="0"/>
                        <a:t>Kidney</a:t>
                      </a:r>
                    </a:p>
                  </a:txBody>
                  <a:tcPr marL="80821" marR="80821" marT="40410" marB="40410" anchor="ctr"/>
                </a:tc>
                <a:tc>
                  <a:txBody>
                    <a:bodyPr/>
                    <a:lstStyle/>
                    <a:p>
                      <a:r>
                        <a:rPr lang="en-US" sz="1600" dirty="0"/>
                        <a:t>Mesangial phagocytes</a:t>
                      </a:r>
                    </a:p>
                  </a:txBody>
                  <a:tcPr marL="80821" marR="80821" marT="40410" marB="40410" anchor="ctr"/>
                </a:tc>
              </a:tr>
              <a:tr h="386442">
                <a:tc rowSpan="2">
                  <a:txBody>
                    <a:bodyPr/>
                    <a:lstStyle/>
                    <a:p>
                      <a:r>
                        <a:rPr lang="en-US" sz="1600" dirty="0"/>
                        <a:t>Cardiovascular</a:t>
                      </a:r>
                    </a:p>
                  </a:txBody>
                  <a:tcPr marL="80821" marR="80821" marT="40410" marB="40410" anchor="ctr"/>
                </a:tc>
                <a:tc>
                  <a:txBody>
                    <a:bodyPr/>
                    <a:lstStyle/>
                    <a:p>
                      <a:r>
                        <a:rPr lang="en-US" sz="1600" dirty="0"/>
                        <a:t>Monocytes</a:t>
                      </a:r>
                    </a:p>
                  </a:txBody>
                  <a:tcPr marL="80821" marR="80821" marT="40410" marB="40410" anchor="ctr"/>
                </a:tc>
              </a:tr>
              <a:tr h="386442">
                <a:tc vMerge="1">
                  <a:txBody>
                    <a:bodyPr/>
                    <a:lstStyle/>
                    <a:p>
                      <a:endParaRPr lang="en-US"/>
                    </a:p>
                  </a:txBody>
                  <a:tcPr/>
                </a:tc>
                <a:tc>
                  <a:txBody>
                    <a:bodyPr/>
                    <a:lstStyle/>
                    <a:p>
                      <a:r>
                        <a:rPr lang="en-US" sz="1600" dirty="0"/>
                        <a:t>Perivascular macrophages</a:t>
                      </a:r>
                    </a:p>
                  </a:txBody>
                  <a:tcPr marL="80821" marR="80821" marT="40410" marB="40410" anchor="ctr"/>
                </a:tc>
              </a:tr>
              <a:tr h="386442">
                <a:tc rowSpan="2">
                  <a:txBody>
                    <a:bodyPr/>
                    <a:lstStyle/>
                    <a:p>
                      <a:r>
                        <a:rPr lang="en-US" sz="1600" dirty="0"/>
                        <a:t>Reproductive organs</a:t>
                      </a:r>
                    </a:p>
                  </a:txBody>
                  <a:tcPr marL="80821" marR="80821" marT="40410" marB="40410" anchor="ctr"/>
                </a:tc>
                <a:tc>
                  <a:txBody>
                    <a:bodyPr/>
                    <a:lstStyle/>
                    <a:p>
                      <a:r>
                        <a:rPr lang="en-US" sz="1600" dirty="0"/>
                        <a:t>Testicular macrophages</a:t>
                      </a:r>
                    </a:p>
                  </a:txBody>
                  <a:tcPr marL="80821" marR="80821" marT="40410" marB="40410" anchor="ctr"/>
                </a:tc>
              </a:tr>
              <a:tr h="386442">
                <a:tc vMerge="1">
                  <a:txBody>
                    <a:bodyPr/>
                    <a:lstStyle/>
                    <a:p>
                      <a:endParaRPr lang="en-US"/>
                    </a:p>
                  </a:txBody>
                  <a:tcPr/>
                </a:tc>
                <a:tc>
                  <a:txBody>
                    <a:bodyPr/>
                    <a:lstStyle/>
                    <a:p>
                      <a:r>
                        <a:rPr lang="en-US" sz="1600" dirty="0"/>
                        <a:t>Uterine macrophages</a:t>
                      </a:r>
                    </a:p>
                  </a:txBody>
                  <a:tcPr marL="80821" marR="80821" marT="40410" marB="40410" anchor="ctr"/>
                </a:tc>
              </a:tr>
              <a:tr h="386442">
                <a:tc>
                  <a:txBody>
                    <a:bodyPr/>
                    <a:lstStyle/>
                    <a:p>
                      <a:r>
                        <a:rPr lang="en-US" sz="1600" dirty="0"/>
                        <a:t>Placenta</a:t>
                      </a:r>
                    </a:p>
                  </a:txBody>
                  <a:tcPr marL="80821" marR="80821" marT="40410" marB="40410" anchor="ctr"/>
                </a:tc>
                <a:tc>
                  <a:txBody>
                    <a:bodyPr/>
                    <a:lstStyle/>
                    <a:p>
                      <a:r>
                        <a:rPr lang="en-US" sz="1600" dirty="0"/>
                        <a:t>Placental macrophages (Hofbauer cells)</a:t>
                      </a:r>
                    </a:p>
                  </a:txBody>
                  <a:tcPr marL="80821" marR="80821" marT="40410" marB="40410" anchor="ctr"/>
                </a:tc>
              </a:tr>
              <a:tr h="386442">
                <a:tc>
                  <a:txBody>
                    <a:bodyPr/>
                    <a:lstStyle/>
                    <a:p>
                      <a:r>
                        <a:rPr lang="en-US" sz="1600" dirty="0"/>
                        <a:t>Bone</a:t>
                      </a:r>
                    </a:p>
                  </a:txBody>
                  <a:tcPr marL="80821" marR="80821" marT="40410" marB="40410" anchor="ctr"/>
                </a:tc>
                <a:tc>
                  <a:txBody>
                    <a:bodyPr/>
                    <a:lstStyle/>
                    <a:p>
                      <a:r>
                        <a:rPr lang="en-US" sz="1600" dirty="0"/>
                        <a:t>Osteoclasts</a:t>
                      </a:r>
                    </a:p>
                  </a:txBody>
                  <a:tcPr marL="80821" marR="80821" marT="40410" marB="40410" anchor="ctr"/>
                </a:tc>
              </a:tr>
            </a:tbl>
          </a:graphicData>
        </a:graphic>
      </p:graphicFrame>
      <p:sp>
        <p:nvSpPr>
          <p:cNvPr id="4" name="Rectangle 1"/>
          <p:cNvSpPr>
            <a:spLocks noChangeArrowheads="1"/>
          </p:cNvSpPr>
          <p:nvPr/>
        </p:nvSpPr>
        <p:spPr bwMode="auto">
          <a:xfrm>
            <a:off x="1081858" y="60067"/>
            <a:ext cx="64091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itchFamily="34" charset="0"/>
                <a:cs typeface="Arial" pitchFamily="34" charset="0"/>
              </a:rPr>
              <a:t>Examples of specialized populations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itchFamily="34" charset="0"/>
                <a:cs typeface="Arial" pitchFamily="34" charset="0"/>
              </a:rPr>
              <a:t>resident macrophages in different tissues*</a:t>
            </a:r>
          </a:p>
        </p:txBody>
      </p:sp>
      <p:sp>
        <p:nvSpPr>
          <p:cNvPr id="5" name="TextBox 4"/>
          <p:cNvSpPr txBox="1"/>
          <p:nvPr/>
        </p:nvSpPr>
        <p:spPr>
          <a:xfrm>
            <a:off x="381000" y="6477000"/>
            <a:ext cx="9144000" cy="369332"/>
          </a:xfrm>
          <a:prstGeom prst="rect">
            <a:avLst/>
          </a:prstGeom>
          <a:noFill/>
        </p:spPr>
        <p:txBody>
          <a:bodyPr wrap="square" rtlCol="0">
            <a:spAutoFit/>
          </a:bodyPr>
          <a:lstStyle/>
          <a:p>
            <a:r>
              <a:rPr lang="en-US" dirty="0" smtClean="0"/>
              <a:t>* These residents affect tissue homeostasis, dysfunction, and pathology</a:t>
            </a:r>
            <a:endParaRPr lang="en-US" dirty="0"/>
          </a:p>
        </p:txBody>
      </p:sp>
      <p:sp>
        <p:nvSpPr>
          <p:cNvPr id="2" name="TextBox 1"/>
          <p:cNvSpPr txBox="1"/>
          <p:nvPr/>
        </p:nvSpPr>
        <p:spPr>
          <a:xfrm>
            <a:off x="8553648" y="60067"/>
            <a:ext cx="495649" cy="461665"/>
          </a:xfrm>
          <a:prstGeom prst="rect">
            <a:avLst/>
          </a:prstGeom>
          <a:noFill/>
        </p:spPr>
        <p:txBody>
          <a:bodyPr wrap="none" rtlCol="0">
            <a:spAutoFit/>
          </a:bodyPr>
          <a:lstStyle/>
          <a:p>
            <a:r>
              <a:rPr lang="en-US" sz="2400" dirty="0" smtClean="0"/>
              <a:t>12</a:t>
            </a:r>
            <a:endParaRPr lang="en-US" sz="2400" dirty="0"/>
          </a:p>
        </p:txBody>
      </p:sp>
    </p:spTree>
    <p:extLst>
      <p:ext uri="{BB962C8B-B14F-4D97-AF65-F5344CB8AC3E}">
        <p14:creationId xmlns:p14="http://schemas.microsoft.com/office/powerpoint/2010/main" val="395040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66800"/>
            <a:ext cx="612347" cy="369332"/>
          </a:xfrm>
          <a:prstGeom prst="rect">
            <a:avLst/>
          </a:prstGeom>
          <a:noFill/>
        </p:spPr>
        <p:txBody>
          <a:bodyPr wrap="none" rtlCol="0">
            <a:spAutoFit/>
          </a:bodyPr>
          <a:lstStyle/>
          <a:p>
            <a:r>
              <a:rPr lang="en-US" dirty="0" smtClean="0">
                <a:latin typeface="Times New Roman" pitchFamily="18" charset="0"/>
                <a:cs typeface="Times New Roman" pitchFamily="18" charset="0"/>
              </a:rPr>
              <a:t>BPA</a:t>
            </a:r>
            <a:endParaRPr lang="en-US" dirty="0">
              <a:latin typeface="Times New Roman" pitchFamily="18" charset="0"/>
              <a:cs typeface="Times New Roman" pitchFamily="18" charset="0"/>
            </a:endParaRPr>
          </a:p>
        </p:txBody>
      </p:sp>
      <p:cxnSp>
        <p:nvCxnSpPr>
          <p:cNvPr id="5" name="Straight Arrow Connector 4"/>
          <p:cNvCxnSpPr/>
          <p:nvPr/>
        </p:nvCxnSpPr>
        <p:spPr>
          <a:xfrm>
            <a:off x="1295400" y="1219200"/>
            <a:ext cx="1371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43200" y="838200"/>
            <a:ext cx="2076209" cy="646331"/>
          </a:xfrm>
          <a:prstGeom prst="rect">
            <a:avLst/>
          </a:prstGeom>
          <a:noFill/>
        </p:spPr>
        <p:txBody>
          <a:bodyPr wrap="none" rtlCol="0">
            <a:spAutoFit/>
          </a:bodyPr>
          <a:lstStyle/>
          <a:p>
            <a:r>
              <a:rPr lang="en-US" dirty="0" smtClean="0">
                <a:latin typeface="Times New Roman" pitchFamily="18" charset="0"/>
                <a:cs typeface="Times New Roman" pitchFamily="18" charset="0"/>
              </a:rPr>
              <a:t>Bronchial and other </a:t>
            </a:r>
          </a:p>
          <a:p>
            <a:r>
              <a:rPr lang="en-US" dirty="0" smtClean="0">
                <a:latin typeface="Times New Roman" pitchFamily="18" charset="0"/>
                <a:cs typeface="Times New Roman" pitchFamily="18" charset="0"/>
              </a:rPr>
              <a:t>tissue inflammation</a:t>
            </a:r>
            <a:endParaRPr lang="en-US" dirty="0">
              <a:latin typeface="Times New Roman" pitchFamily="18" charset="0"/>
              <a:cs typeface="Times New Roman" pitchFamily="18" charset="0"/>
            </a:endParaRPr>
          </a:p>
        </p:txBody>
      </p:sp>
      <p:cxnSp>
        <p:nvCxnSpPr>
          <p:cNvPr id="14" name="Straight Arrow Connector 13"/>
          <p:cNvCxnSpPr/>
          <p:nvPr/>
        </p:nvCxnSpPr>
        <p:spPr>
          <a:xfrm>
            <a:off x="4953000" y="1219200"/>
            <a:ext cx="1066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96000" y="609600"/>
            <a:ext cx="2841483" cy="1200329"/>
          </a:xfrm>
          <a:prstGeom prst="rect">
            <a:avLst/>
          </a:prstGeom>
          <a:noFill/>
        </p:spPr>
        <p:txBody>
          <a:bodyPr wrap="none" rtlCol="0">
            <a:spAutoFit/>
          </a:bodyPr>
          <a:lstStyle/>
          <a:p>
            <a:r>
              <a:rPr lang="en-US" dirty="0" smtClean="0">
                <a:latin typeface="Times New Roman" pitchFamily="18" charset="0"/>
                <a:cs typeface="Times New Roman" pitchFamily="18" charset="0"/>
              </a:rPr>
              <a:t>Asthma,</a:t>
            </a:r>
          </a:p>
          <a:p>
            <a:r>
              <a:rPr lang="en-US" dirty="0" smtClean="0">
                <a:latin typeface="Times New Roman" pitchFamily="18" charset="0"/>
                <a:cs typeface="Times New Roman" pitchFamily="18" charset="0"/>
              </a:rPr>
              <a:t>Atherosclerosis,</a:t>
            </a:r>
          </a:p>
          <a:p>
            <a:r>
              <a:rPr lang="en-US" dirty="0" smtClean="0">
                <a:latin typeface="Times New Roman" pitchFamily="18" charset="0"/>
                <a:cs typeface="Times New Roman" pitchFamily="18" charset="0"/>
              </a:rPr>
              <a:t>Prostate enlargement, cancer</a:t>
            </a:r>
          </a:p>
          <a:p>
            <a:endParaRPr lang="en-US" dirty="0">
              <a:latin typeface="Times New Roman" pitchFamily="18" charset="0"/>
              <a:cs typeface="Times New Roman" pitchFamily="18" charset="0"/>
            </a:endParaRPr>
          </a:p>
        </p:txBody>
      </p:sp>
      <p:sp>
        <p:nvSpPr>
          <p:cNvPr id="22" name="TextBox 21"/>
          <p:cNvSpPr txBox="1"/>
          <p:nvPr/>
        </p:nvSpPr>
        <p:spPr>
          <a:xfrm>
            <a:off x="533400" y="1905000"/>
            <a:ext cx="425116" cy="369332"/>
          </a:xfrm>
          <a:prstGeom prst="rect">
            <a:avLst/>
          </a:prstGeom>
          <a:noFill/>
        </p:spPr>
        <p:txBody>
          <a:bodyPr wrap="none" rtlCol="0">
            <a:spAutoFit/>
          </a:bodyPr>
          <a:lstStyle/>
          <a:p>
            <a:r>
              <a:rPr lang="en-US" dirty="0" smtClean="0">
                <a:latin typeface="Times New Roman" pitchFamily="18" charset="0"/>
                <a:cs typeface="Times New Roman" pitchFamily="18" charset="0"/>
              </a:rPr>
              <a:t>Pb</a:t>
            </a:r>
            <a:endParaRPr lang="en-US" dirty="0">
              <a:latin typeface="Times New Roman" pitchFamily="18" charset="0"/>
              <a:cs typeface="Times New Roman" pitchFamily="18" charset="0"/>
            </a:endParaRPr>
          </a:p>
        </p:txBody>
      </p:sp>
      <p:cxnSp>
        <p:nvCxnSpPr>
          <p:cNvPr id="23" name="Straight Arrow Connector 22"/>
          <p:cNvCxnSpPr/>
          <p:nvPr/>
        </p:nvCxnSpPr>
        <p:spPr>
          <a:xfrm>
            <a:off x="1066800" y="2133600"/>
            <a:ext cx="12192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38400" y="1676400"/>
            <a:ext cx="2653612" cy="923330"/>
          </a:xfrm>
          <a:prstGeom prst="rect">
            <a:avLst/>
          </a:prstGeom>
          <a:noFill/>
        </p:spPr>
        <p:txBody>
          <a:bodyPr wrap="none" rtlCol="0">
            <a:spAutoFit/>
          </a:bodyPr>
          <a:lstStyle/>
          <a:p>
            <a:r>
              <a:rPr lang="en-US" dirty="0" smtClean="0">
                <a:latin typeface="Times New Roman" pitchFamily="18" charset="0"/>
                <a:cs typeface="Times New Roman" pitchFamily="18" charset="0"/>
              </a:rPr>
              <a:t>Testicular, brain and other </a:t>
            </a:r>
          </a:p>
          <a:p>
            <a:r>
              <a:rPr lang="en-US" dirty="0" smtClean="0">
                <a:latin typeface="Times New Roman" pitchFamily="18" charset="0"/>
                <a:cs typeface="Times New Roman" pitchFamily="18" charset="0"/>
              </a:rPr>
              <a:t>macrophage-driven </a:t>
            </a:r>
          </a:p>
          <a:p>
            <a:r>
              <a:rPr lang="en-US" dirty="0" smtClean="0">
                <a:latin typeface="Times New Roman" pitchFamily="18" charset="0"/>
                <a:cs typeface="Times New Roman" pitchFamily="18" charset="0"/>
              </a:rPr>
              <a:t>inflammation</a:t>
            </a:r>
            <a:endParaRPr lang="en-US" dirty="0">
              <a:latin typeface="Times New Roman" pitchFamily="18" charset="0"/>
              <a:cs typeface="Times New Roman" pitchFamily="18" charset="0"/>
            </a:endParaRPr>
          </a:p>
        </p:txBody>
      </p:sp>
      <p:cxnSp>
        <p:nvCxnSpPr>
          <p:cNvPr id="25" name="Straight Arrow Connector 24"/>
          <p:cNvCxnSpPr/>
          <p:nvPr/>
        </p:nvCxnSpPr>
        <p:spPr>
          <a:xfrm>
            <a:off x="4953000" y="2057400"/>
            <a:ext cx="1143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48400" y="1524000"/>
            <a:ext cx="2755883" cy="923330"/>
          </a:xfrm>
          <a:prstGeom prst="rect">
            <a:avLst/>
          </a:prstGeom>
          <a:noFill/>
        </p:spPr>
        <p:txBody>
          <a:bodyPr wrap="none" rtlCol="0">
            <a:spAutoFit/>
          </a:bodyPr>
          <a:lstStyle/>
          <a:p>
            <a:r>
              <a:rPr lang="en-US" dirty="0" smtClean="0">
                <a:latin typeface="Times New Roman" pitchFamily="18" charset="0"/>
                <a:cs typeface="Times New Roman" pitchFamily="18" charset="0"/>
              </a:rPr>
              <a:t>Male infertility, </a:t>
            </a:r>
          </a:p>
          <a:p>
            <a:r>
              <a:rPr lang="en-US" dirty="0" smtClean="0">
                <a:latin typeface="Times New Roman" pitchFamily="18" charset="0"/>
                <a:cs typeface="Times New Roman" pitchFamily="18" charset="0"/>
              </a:rPr>
              <a:t>Neurobehavioral alterations</a:t>
            </a:r>
          </a:p>
          <a:p>
            <a:r>
              <a:rPr lang="en-US" dirty="0" smtClean="0">
                <a:latin typeface="Times New Roman" pitchFamily="18" charset="0"/>
                <a:cs typeface="Times New Roman" pitchFamily="18" charset="0"/>
              </a:rPr>
              <a:t>Cardiovascular disease</a:t>
            </a:r>
            <a:endParaRPr lang="en-US" dirty="0">
              <a:latin typeface="Times New Roman" pitchFamily="18" charset="0"/>
              <a:cs typeface="Times New Roman" pitchFamily="18" charset="0"/>
            </a:endParaRPr>
          </a:p>
        </p:txBody>
      </p:sp>
      <p:sp>
        <p:nvSpPr>
          <p:cNvPr id="29" name="TextBox 28"/>
          <p:cNvSpPr txBox="1"/>
          <p:nvPr/>
        </p:nvSpPr>
        <p:spPr>
          <a:xfrm>
            <a:off x="381000" y="2667000"/>
            <a:ext cx="1291764" cy="646331"/>
          </a:xfrm>
          <a:prstGeom prst="rect">
            <a:avLst/>
          </a:prstGeom>
          <a:noFill/>
        </p:spPr>
        <p:txBody>
          <a:bodyPr wrap="none" rtlCol="0">
            <a:spAutoFit/>
          </a:bodyPr>
          <a:lstStyle/>
          <a:p>
            <a:r>
              <a:rPr lang="en-US" dirty="0" smtClean="0">
                <a:latin typeface="Times New Roman" pitchFamily="18" charset="0"/>
                <a:cs typeface="Times New Roman" pitchFamily="18" charset="0"/>
              </a:rPr>
              <a:t>Vinclozolin</a:t>
            </a:r>
          </a:p>
          <a:p>
            <a:endParaRPr lang="en-US" dirty="0"/>
          </a:p>
        </p:txBody>
      </p:sp>
      <p:cxnSp>
        <p:nvCxnSpPr>
          <p:cNvPr id="30" name="Straight Arrow Connector 29"/>
          <p:cNvCxnSpPr/>
          <p:nvPr/>
        </p:nvCxnSpPr>
        <p:spPr>
          <a:xfrm>
            <a:off x="1676400" y="2819400"/>
            <a:ext cx="990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43200" y="2667000"/>
            <a:ext cx="2272225" cy="369332"/>
          </a:xfrm>
          <a:prstGeom prst="rect">
            <a:avLst/>
          </a:prstGeom>
          <a:noFill/>
        </p:spPr>
        <p:txBody>
          <a:bodyPr wrap="none" rtlCol="0">
            <a:spAutoFit/>
          </a:bodyPr>
          <a:lstStyle/>
          <a:p>
            <a:r>
              <a:rPr lang="en-US" dirty="0" smtClean="0">
                <a:latin typeface="Times New Roman" pitchFamily="18" charset="0"/>
                <a:cs typeface="Times New Roman" pitchFamily="18" charset="0"/>
              </a:rPr>
              <a:t>Prostate inflammation</a:t>
            </a:r>
            <a:endParaRPr lang="en-US" dirty="0">
              <a:latin typeface="Times New Roman" pitchFamily="18" charset="0"/>
              <a:cs typeface="Times New Roman" pitchFamily="18" charset="0"/>
            </a:endParaRPr>
          </a:p>
        </p:txBody>
      </p:sp>
      <p:cxnSp>
        <p:nvCxnSpPr>
          <p:cNvPr id="33" name="Straight Arrow Connector 32"/>
          <p:cNvCxnSpPr/>
          <p:nvPr/>
        </p:nvCxnSpPr>
        <p:spPr>
          <a:xfrm>
            <a:off x="5029200" y="2743200"/>
            <a:ext cx="1143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48400" y="2438400"/>
            <a:ext cx="2678938" cy="646331"/>
          </a:xfrm>
          <a:prstGeom prst="rect">
            <a:avLst/>
          </a:prstGeom>
          <a:noFill/>
        </p:spPr>
        <p:txBody>
          <a:bodyPr wrap="none" rtlCol="0">
            <a:spAutoFit/>
          </a:bodyPr>
          <a:lstStyle/>
          <a:p>
            <a:r>
              <a:rPr lang="en-US" dirty="0" smtClean="0">
                <a:latin typeface="Times New Roman" pitchFamily="18" charset="0"/>
                <a:cs typeface="Times New Roman" pitchFamily="18" charset="0"/>
              </a:rPr>
              <a:t>Prostastis, Reduced sperm</a:t>
            </a:r>
          </a:p>
          <a:p>
            <a:r>
              <a:rPr lang="en-US" dirty="0" smtClean="0">
                <a:latin typeface="Times New Roman" pitchFamily="18" charset="0"/>
                <a:cs typeface="Times New Roman" pitchFamily="18" charset="0"/>
              </a:rPr>
              <a:t> production</a:t>
            </a:r>
            <a:endParaRPr lang="en-US" dirty="0">
              <a:latin typeface="Times New Roman" pitchFamily="18" charset="0"/>
              <a:cs typeface="Times New Roman" pitchFamily="18" charset="0"/>
            </a:endParaRPr>
          </a:p>
        </p:txBody>
      </p:sp>
      <p:sp>
        <p:nvSpPr>
          <p:cNvPr id="36" name="TextBox 35"/>
          <p:cNvSpPr txBox="1"/>
          <p:nvPr/>
        </p:nvSpPr>
        <p:spPr>
          <a:xfrm>
            <a:off x="381000" y="3429000"/>
            <a:ext cx="1095172" cy="369332"/>
          </a:xfrm>
          <a:prstGeom prst="rect">
            <a:avLst/>
          </a:prstGeom>
          <a:noFill/>
        </p:spPr>
        <p:txBody>
          <a:bodyPr wrap="none" rtlCol="0">
            <a:spAutoFit/>
          </a:bodyPr>
          <a:lstStyle/>
          <a:p>
            <a:r>
              <a:rPr lang="en-US" dirty="0" smtClean="0">
                <a:latin typeface="Times New Roman" pitchFamily="18" charset="0"/>
                <a:cs typeface="Times New Roman" pitchFamily="18" charset="0"/>
              </a:rPr>
              <a:t>Cadmium</a:t>
            </a:r>
            <a:endParaRPr lang="en-US" dirty="0">
              <a:latin typeface="Times New Roman" pitchFamily="18" charset="0"/>
              <a:cs typeface="Times New Roman" pitchFamily="18" charset="0"/>
            </a:endParaRPr>
          </a:p>
        </p:txBody>
      </p:sp>
      <p:cxnSp>
        <p:nvCxnSpPr>
          <p:cNvPr id="37" name="Straight Arrow Connector 36"/>
          <p:cNvCxnSpPr/>
          <p:nvPr/>
        </p:nvCxnSpPr>
        <p:spPr>
          <a:xfrm>
            <a:off x="1524000" y="3657600"/>
            <a:ext cx="9144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477000" y="3200400"/>
            <a:ext cx="1607043" cy="923330"/>
          </a:xfrm>
          <a:prstGeom prst="rect">
            <a:avLst/>
          </a:prstGeom>
          <a:noFill/>
        </p:spPr>
        <p:txBody>
          <a:bodyPr wrap="none" rtlCol="0">
            <a:spAutoFit/>
          </a:bodyPr>
          <a:lstStyle/>
          <a:p>
            <a:r>
              <a:rPr lang="en-US" dirty="0" smtClean="0">
                <a:latin typeface="Times New Roman" pitchFamily="18" charset="0"/>
                <a:cs typeface="Times New Roman" pitchFamily="18" charset="0"/>
              </a:rPr>
              <a:t>Testicular </a:t>
            </a:r>
          </a:p>
          <a:p>
            <a:r>
              <a:rPr lang="en-US" dirty="0" smtClean="0">
                <a:latin typeface="Times New Roman" pitchFamily="18" charset="0"/>
                <a:cs typeface="Times New Roman" pitchFamily="18" charset="0"/>
              </a:rPr>
              <a:t>autoimmunity, </a:t>
            </a:r>
          </a:p>
          <a:p>
            <a:r>
              <a:rPr lang="en-US" dirty="0" smtClean="0">
                <a:latin typeface="Times New Roman" pitchFamily="18" charset="0"/>
                <a:cs typeface="Times New Roman" pitchFamily="18" charset="0"/>
              </a:rPr>
              <a:t>Atherosclerosis</a:t>
            </a:r>
            <a:endParaRPr lang="en-US" dirty="0">
              <a:latin typeface="Times New Roman" pitchFamily="18" charset="0"/>
              <a:cs typeface="Times New Roman" pitchFamily="18" charset="0"/>
            </a:endParaRPr>
          </a:p>
        </p:txBody>
      </p:sp>
      <p:cxnSp>
        <p:nvCxnSpPr>
          <p:cNvPr id="41" name="Straight Arrow Connector 40"/>
          <p:cNvCxnSpPr/>
          <p:nvPr/>
        </p:nvCxnSpPr>
        <p:spPr>
          <a:xfrm>
            <a:off x="4572000" y="3581400"/>
            <a:ext cx="1752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67000" y="3200400"/>
            <a:ext cx="1780937" cy="923330"/>
          </a:xfrm>
          <a:prstGeom prst="rect">
            <a:avLst/>
          </a:prstGeom>
          <a:noFill/>
        </p:spPr>
        <p:txBody>
          <a:bodyPr wrap="none" rtlCol="0">
            <a:spAutoFit/>
          </a:bodyPr>
          <a:lstStyle/>
          <a:p>
            <a:r>
              <a:rPr lang="en-US" dirty="0" smtClean="0">
                <a:latin typeface="Times New Roman" pitchFamily="18" charset="0"/>
                <a:cs typeface="Times New Roman" pitchFamily="18" charset="0"/>
              </a:rPr>
              <a:t>Misregulation of </a:t>
            </a:r>
          </a:p>
          <a:p>
            <a:r>
              <a:rPr lang="en-US" dirty="0" smtClean="0">
                <a:latin typeface="Times New Roman" pitchFamily="18" charset="0"/>
                <a:cs typeface="Times New Roman" pitchFamily="18" charset="0"/>
              </a:rPr>
              <a:t>proinflammatory</a:t>
            </a:r>
          </a:p>
          <a:p>
            <a:r>
              <a:rPr lang="en-US" dirty="0" smtClean="0">
                <a:latin typeface="Times New Roman" pitchFamily="18" charset="0"/>
                <a:cs typeface="Times New Roman" pitchFamily="18" charset="0"/>
              </a:rPr>
              <a:t>cytokines</a:t>
            </a:r>
            <a:endParaRPr lang="en-US" dirty="0">
              <a:latin typeface="Times New Roman" pitchFamily="18" charset="0"/>
              <a:cs typeface="Times New Roman" pitchFamily="18" charset="0"/>
            </a:endParaRPr>
          </a:p>
        </p:txBody>
      </p:sp>
      <p:sp>
        <p:nvSpPr>
          <p:cNvPr id="50" name="TextBox 49"/>
          <p:cNvSpPr txBox="1"/>
          <p:nvPr/>
        </p:nvSpPr>
        <p:spPr>
          <a:xfrm>
            <a:off x="381000" y="4419600"/>
            <a:ext cx="1485343" cy="646331"/>
          </a:xfrm>
          <a:prstGeom prst="rect">
            <a:avLst/>
          </a:prstGeom>
          <a:noFill/>
        </p:spPr>
        <p:txBody>
          <a:bodyPr wrap="none" rtlCol="0">
            <a:spAutoFit/>
          </a:bodyPr>
          <a:lstStyle/>
          <a:p>
            <a:r>
              <a:rPr lang="en-US" dirty="0" smtClean="0">
                <a:latin typeface="Times New Roman" pitchFamily="18" charset="0"/>
                <a:cs typeface="Times New Roman" pitchFamily="18" charset="0"/>
              </a:rPr>
              <a:t>Acetaldehyde</a:t>
            </a:r>
          </a:p>
          <a:p>
            <a:endParaRPr lang="en-US" dirty="0"/>
          </a:p>
        </p:txBody>
      </p:sp>
      <p:cxnSp>
        <p:nvCxnSpPr>
          <p:cNvPr id="51" name="Straight Arrow Connector 50"/>
          <p:cNvCxnSpPr/>
          <p:nvPr/>
        </p:nvCxnSpPr>
        <p:spPr>
          <a:xfrm>
            <a:off x="1905000" y="4648200"/>
            <a:ext cx="609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743200" y="4419600"/>
            <a:ext cx="2178802" cy="369332"/>
          </a:xfrm>
          <a:prstGeom prst="rect">
            <a:avLst/>
          </a:prstGeom>
          <a:noFill/>
        </p:spPr>
        <p:txBody>
          <a:bodyPr wrap="none" rtlCol="0">
            <a:spAutoFit/>
          </a:bodyPr>
          <a:lstStyle/>
          <a:p>
            <a:r>
              <a:rPr lang="en-US" dirty="0" smtClean="0">
                <a:latin typeface="Times New Roman" pitchFamily="18" charset="0"/>
                <a:cs typeface="Times New Roman" pitchFamily="18" charset="0"/>
              </a:rPr>
              <a:t>Airway inflammation</a:t>
            </a:r>
            <a:endParaRPr lang="en-US" dirty="0">
              <a:latin typeface="Times New Roman" pitchFamily="18" charset="0"/>
              <a:cs typeface="Times New Roman" pitchFamily="18" charset="0"/>
            </a:endParaRPr>
          </a:p>
        </p:txBody>
      </p:sp>
      <p:cxnSp>
        <p:nvCxnSpPr>
          <p:cNvPr id="54" name="Straight Arrow Connector 53"/>
          <p:cNvCxnSpPr/>
          <p:nvPr/>
        </p:nvCxnSpPr>
        <p:spPr>
          <a:xfrm>
            <a:off x="4953000" y="4572000"/>
            <a:ext cx="1066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48400" y="4267200"/>
            <a:ext cx="2326278" cy="646331"/>
          </a:xfrm>
          <a:prstGeom prst="rect">
            <a:avLst/>
          </a:prstGeom>
          <a:noFill/>
        </p:spPr>
        <p:txBody>
          <a:bodyPr wrap="none" rtlCol="0">
            <a:spAutoFit/>
          </a:bodyPr>
          <a:lstStyle/>
          <a:p>
            <a:r>
              <a:rPr lang="en-US" dirty="0" smtClean="0">
                <a:latin typeface="Times New Roman" pitchFamily="18" charset="0"/>
                <a:cs typeface="Times New Roman" pitchFamily="18" charset="0"/>
              </a:rPr>
              <a:t>Asthma and </a:t>
            </a:r>
          </a:p>
          <a:p>
            <a:r>
              <a:rPr lang="en-US" dirty="0" smtClean="0">
                <a:latin typeface="Times New Roman" pitchFamily="18" charset="0"/>
                <a:cs typeface="Times New Roman" pitchFamily="18" charset="0"/>
              </a:rPr>
              <a:t>exacerbation of asthma</a:t>
            </a:r>
            <a:endParaRPr lang="en-US" dirty="0">
              <a:latin typeface="Times New Roman" pitchFamily="18" charset="0"/>
              <a:cs typeface="Times New Roman" pitchFamily="18" charset="0"/>
            </a:endParaRPr>
          </a:p>
        </p:txBody>
      </p:sp>
      <p:sp>
        <p:nvSpPr>
          <p:cNvPr id="57" name="TextBox 56"/>
          <p:cNvSpPr txBox="1"/>
          <p:nvPr/>
        </p:nvSpPr>
        <p:spPr>
          <a:xfrm>
            <a:off x="304800" y="5029200"/>
            <a:ext cx="1031051" cy="646331"/>
          </a:xfrm>
          <a:prstGeom prst="rect">
            <a:avLst/>
          </a:prstGeom>
          <a:noFill/>
        </p:spPr>
        <p:txBody>
          <a:bodyPr wrap="none" rtlCol="0">
            <a:spAutoFit/>
          </a:bodyPr>
          <a:lstStyle/>
          <a:p>
            <a:r>
              <a:rPr lang="en-US" dirty="0" smtClean="0">
                <a:latin typeface="Times New Roman" pitchFamily="18" charset="0"/>
                <a:cs typeface="Times New Roman" pitchFamily="18" charset="0"/>
              </a:rPr>
              <a:t>Coplanar</a:t>
            </a:r>
          </a:p>
          <a:p>
            <a:r>
              <a:rPr lang="en-US" dirty="0" smtClean="0">
                <a:latin typeface="Times New Roman" pitchFamily="18" charset="0"/>
                <a:cs typeface="Times New Roman" pitchFamily="18" charset="0"/>
              </a:rPr>
              <a:t>PCBs</a:t>
            </a:r>
          </a:p>
        </p:txBody>
      </p:sp>
      <p:cxnSp>
        <p:nvCxnSpPr>
          <p:cNvPr id="58" name="Straight Arrow Connector 57"/>
          <p:cNvCxnSpPr/>
          <p:nvPr/>
        </p:nvCxnSpPr>
        <p:spPr>
          <a:xfrm>
            <a:off x="1295400" y="5257800"/>
            <a:ext cx="609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057400" y="5029200"/>
            <a:ext cx="3703001" cy="369332"/>
          </a:xfrm>
          <a:prstGeom prst="rect">
            <a:avLst/>
          </a:prstGeom>
          <a:noFill/>
        </p:spPr>
        <p:txBody>
          <a:bodyPr wrap="none" rtlCol="0">
            <a:spAutoFit/>
          </a:bodyPr>
          <a:lstStyle/>
          <a:p>
            <a:r>
              <a:rPr lang="en-US" dirty="0" smtClean="0">
                <a:latin typeface="Times New Roman" pitchFamily="18" charset="0"/>
                <a:cs typeface="Times New Roman" pitchFamily="18" charset="0"/>
              </a:rPr>
              <a:t>Proinflammatory cytokine production</a:t>
            </a:r>
            <a:endParaRPr lang="en-US" dirty="0">
              <a:latin typeface="Times New Roman" pitchFamily="18" charset="0"/>
              <a:cs typeface="Times New Roman" pitchFamily="18" charset="0"/>
            </a:endParaRPr>
          </a:p>
        </p:txBody>
      </p:sp>
      <p:cxnSp>
        <p:nvCxnSpPr>
          <p:cNvPr id="60" name="Straight Arrow Connector 59"/>
          <p:cNvCxnSpPr/>
          <p:nvPr/>
        </p:nvCxnSpPr>
        <p:spPr>
          <a:xfrm>
            <a:off x="5715000" y="5334000"/>
            <a:ext cx="685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477000" y="5105400"/>
            <a:ext cx="1610890" cy="369332"/>
          </a:xfrm>
          <a:prstGeom prst="rect">
            <a:avLst/>
          </a:prstGeom>
          <a:noFill/>
        </p:spPr>
        <p:txBody>
          <a:bodyPr wrap="none" rtlCol="0">
            <a:spAutoFit/>
          </a:bodyPr>
          <a:lstStyle/>
          <a:p>
            <a:r>
              <a:rPr lang="en-US" dirty="0" smtClean="0">
                <a:latin typeface="Times New Roman" pitchFamily="18" charset="0"/>
                <a:cs typeface="Times New Roman" pitchFamily="18" charset="0"/>
              </a:rPr>
              <a:t>Atherosclerosis</a:t>
            </a:r>
            <a:endParaRPr lang="en-US" dirty="0">
              <a:latin typeface="Times New Roman" pitchFamily="18" charset="0"/>
              <a:cs typeface="Times New Roman" pitchFamily="18" charset="0"/>
            </a:endParaRPr>
          </a:p>
        </p:txBody>
      </p:sp>
      <p:sp>
        <p:nvSpPr>
          <p:cNvPr id="63" name="TextBox 62"/>
          <p:cNvSpPr txBox="1"/>
          <p:nvPr/>
        </p:nvSpPr>
        <p:spPr>
          <a:xfrm>
            <a:off x="381000" y="5867400"/>
            <a:ext cx="902811" cy="369332"/>
          </a:xfrm>
          <a:prstGeom prst="rect">
            <a:avLst/>
          </a:prstGeom>
          <a:noFill/>
        </p:spPr>
        <p:txBody>
          <a:bodyPr wrap="none" rtlCol="0">
            <a:spAutoFit/>
          </a:bodyPr>
          <a:lstStyle/>
          <a:p>
            <a:r>
              <a:rPr lang="en-US" dirty="0" smtClean="0">
                <a:latin typeface="Times New Roman" pitchFamily="18" charset="0"/>
                <a:cs typeface="Times New Roman" pitchFamily="18" charset="0"/>
              </a:rPr>
              <a:t>Arsenic</a:t>
            </a:r>
            <a:endParaRPr lang="en-US" dirty="0">
              <a:latin typeface="Times New Roman" pitchFamily="18" charset="0"/>
              <a:cs typeface="Times New Roman" pitchFamily="18" charset="0"/>
            </a:endParaRPr>
          </a:p>
        </p:txBody>
      </p:sp>
      <p:cxnSp>
        <p:nvCxnSpPr>
          <p:cNvPr id="64" name="Straight Arrow Connector 63"/>
          <p:cNvCxnSpPr/>
          <p:nvPr/>
        </p:nvCxnSpPr>
        <p:spPr>
          <a:xfrm>
            <a:off x="1295400" y="6019800"/>
            <a:ext cx="6096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981200" y="5791200"/>
            <a:ext cx="3672800" cy="646331"/>
          </a:xfrm>
          <a:prstGeom prst="rect">
            <a:avLst/>
          </a:prstGeom>
          <a:noFill/>
        </p:spPr>
        <p:txBody>
          <a:bodyPr wrap="none" rtlCol="0">
            <a:spAutoFit/>
          </a:bodyPr>
          <a:lstStyle/>
          <a:p>
            <a:r>
              <a:rPr lang="en-US" dirty="0" smtClean="0">
                <a:latin typeface="Times New Roman" pitchFamily="18" charset="0"/>
                <a:cs typeface="Times New Roman" pitchFamily="18" charset="0"/>
              </a:rPr>
              <a:t>Proinflammatory cytokine production</a:t>
            </a:r>
          </a:p>
          <a:p>
            <a:r>
              <a:rPr lang="en-US" dirty="0" smtClean="0">
                <a:latin typeface="Times New Roman" pitchFamily="18" charset="0"/>
                <a:cs typeface="Times New Roman" pitchFamily="18" charset="0"/>
              </a:rPr>
              <a:t>Lipid peroxidation</a:t>
            </a:r>
            <a:endParaRPr lang="en-US" dirty="0"/>
          </a:p>
        </p:txBody>
      </p:sp>
      <p:cxnSp>
        <p:nvCxnSpPr>
          <p:cNvPr id="66" name="Straight Arrow Connector 65"/>
          <p:cNvCxnSpPr/>
          <p:nvPr/>
        </p:nvCxnSpPr>
        <p:spPr>
          <a:xfrm>
            <a:off x="5638800" y="6019800"/>
            <a:ext cx="685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629400" y="5867400"/>
            <a:ext cx="2307042" cy="369332"/>
          </a:xfrm>
          <a:prstGeom prst="rect">
            <a:avLst/>
          </a:prstGeom>
          <a:noFill/>
        </p:spPr>
        <p:txBody>
          <a:bodyPr wrap="none" rtlCol="0">
            <a:spAutoFit/>
          </a:bodyPr>
          <a:lstStyle/>
          <a:p>
            <a:r>
              <a:rPr lang="en-US" dirty="0" smtClean="0">
                <a:latin typeface="Times New Roman" pitchFamily="18" charset="0"/>
                <a:cs typeface="Times New Roman" pitchFamily="18" charset="0"/>
              </a:rPr>
              <a:t>Cardiovascular disease</a:t>
            </a:r>
            <a:endParaRPr lang="en-US" dirty="0">
              <a:latin typeface="Times New Roman" pitchFamily="18" charset="0"/>
              <a:cs typeface="Times New Roman" pitchFamily="18" charset="0"/>
            </a:endParaRPr>
          </a:p>
        </p:txBody>
      </p:sp>
      <p:sp>
        <p:nvSpPr>
          <p:cNvPr id="38" name="TextBox 37"/>
          <p:cNvSpPr txBox="1"/>
          <p:nvPr/>
        </p:nvSpPr>
        <p:spPr>
          <a:xfrm>
            <a:off x="687131" y="147935"/>
            <a:ext cx="7521611" cy="461665"/>
          </a:xfrm>
          <a:prstGeom prst="rect">
            <a:avLst/>
          </a:prstGeom>
          <a:noFill/>
        </p:spPr>
        <p:txBody>
          <a:bodyPr wrap="none" rtlCol="0">
            <a:spAutoFit/>
          </a:bodyPr>
          <a:lstStyle/>
          <a:p>
            <a:r>
              <a:rPr lang="en-US" sz="2400" dirty="0" smtClean="0">
                <a:solidFill>
                  <a:srgbClr val="002060"/>
                </a:solidFill>
                <a:latin typeface="Times New Roman" pitchFamily="18" charset="0"/>
                <a:cs typeface="Times New Roman" pitchFamily="18" charset="0"/>
              </a:rPr>
              <a:t>Most EDCs Produce Problematic Unresolved Inflammation</a:t>
            </a:r>
            <a:endParaRPr lang="en-US" sz="2400" dirty="0">
              <a:solidFill>
                <a:srgbClr val="002060"/>
              </a:solidFill>
              <a:latin typeface="Times New Roman" pitchFamily="18" charset="0"/>
              <a:cs typeface="Times New Roman" pitchFamily="18" charset="0"/>
            </a:endParaRPr>
          </a:p>
        </p:txBody>
      </p:sp>
      <p:sp>
        <p:nvSpPr>
          <p:cNvPr id="2" name="TextBox 1"/>
          <p:cNvSpPr txBox="1"/>
          <p:nvPr/>
        </p:nvSpPr>
        <p:spPr>
          <a:xfrm>
            <a:off x="8585579" y="120134"/>
            <a:ext cx="495649" cy="461665"/>
          </a:xfrm>
          <a:prstGeom prst="rect">
            <a:avLst/>
          </a:prstGeom>
          <a:noFill/>
        </p:spPr>
        <p:txBody>
          <a:bodyPr wrap="none" rtlCol="0">
            <a:spAutoFit/>
          </a:bodyPr>
          <a:lstStyle/>
          <a:p>
            <a:r>
              <a:rPr lang="en-US" sz="2400" dirty="0" smtClean="0"/>
              <a:t>13</a:t>
            </a:r>
            <a:endParaRPr lang="en-US" sz="2400" dirty="0"/>
          </a:p>
        </p:txBody>
      </p:sp>
    </p:spTree>
    <p:extLst>
      <p:ext uri="{BB962C8B-B14F-4D97-AF65-F5344CB8AC3E}">
        <p14:creationId xmlns:p14="http://schemas.microsoft.com/office/powerpoint/2010/main" val="3020281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62088" y="5126597"/>
            <a:ext cx="8336898" cy="1015663"/>
          </a:xfrm>
          <a:prstGeom prst="rect">
            <a:avLst/>
          </a:prstGeom>
          <a:noFill/>
        </p:spPr>
        <p:txBody>
          <a:bodyPr wrap="none" rtlCol="0">
            <a:spAutoFit/>
          </a:bodyPr>
          <a:lstStyle/>
          <a:p>
            <a:r>
              <a:rPr lang="en-US" sz="2000" dirty="0" smtClean="0"/>
              <a:t>See: Sher Singh</a:t>
            </a:r>
            <a:r>
              <a:rPr lang="en-US" sz="2000" baseline="30000" dirty="0" smtClean="0"/>
              <a:t> </a:t>
            </a:r>
            <a:r>
              <a:rPr lang="en-US" sz="2000" dirty="0" smtClean="0"/>
              <a:t>and Steven Shoei-Lung Li ,</a:t>
            </a:r>
          </a:p>
          <a:p>
            <a:r>
              <a:rPr lang="en-US" sz="2000" dirty="0" smtClean="0"/>
              <a:t> </a:t>
            </a:r>
            <a:r>
              <a:rPr lang="en-US" sz="2000" dirty="0"/>
              <a:t>Bisphenol A and phthalates exhibit similar </a:t>
            </a:r>
            <a:r>
              <a:rPr lang="en-US" sz="2000" dirty="0" err="1"/>
              <a:t>toxicogenomics</a:t>
            </a:r>
            <a:r>
              <a:rPr lang="en-US" sz="2000" dirty="0"/>
              <a:t> and health </a:t>
            </a:r>
            <a:r>
              <a:rPr lang="en-US" sz="2000" dirty="0" smtClean="0"/>
              <a:t>effects</a:t>
            </a:r>
            <a:r>
              <a:rPr lang="en-US" sz="2000" dirty="0"/>
              <a:t>,</a:t>
            </a:r>
            <a:r>
              <a:rPr lang="en-US" sz="2000" dirty="0" smtClean="0"/>
              <a:t> </a:t>
            </a:r>
          </a:p>
          <a:p>
            <a:r>
              <a:rPr lang="en-US" sz="2000" dirty="0" smtClean="0"/>
              <a:t>Gene 2012,</a:t>
            </a:r>
            <a:r>
              <a:rPr lang="en-US" sz="2000" dirty="0"/>
              <a:t> 494(1):85-91. </a:t>
            </a:r>
            <a:r>
              <a:rPr lang="en-US" sz="2000" dirty="0" smtClean="0"/>
              <a:t> </a:t>
            </a:r>
            <a:endParaRPr lang="en-US" sz="2000" dirty="0"/>
          </a:p>
        </p:txBody>
      </p:sp>
      <p:sp>
        <p:nvSpPr>
          <p:cNvPr id="2" name="TextBox 1"/>
          <p:cNvSpPr txBox="1"/>
          <p:nvPr/>
        </p:nvSpPr>
        <p:spPr>
          <a:xfrm>
            <a:off x="838200" y="264101"/>
            <a:ext cx="7729680" cy="954107"/>
          </a:xfrm>
          <a:prstGeom prst="rect">
            <a:avLst/>
          </a:prstGeom>
          <a:noFill/>
        </p:spPr>
        <p:txBody>
          <a:bodyPr wrap="none" rtlCol="0">
            <a:spAutoFit/>
          </a:bodyPr>
          <a:lstStyle/>
          <a:p>
            <a:r>
              <a:rPr lang="en-US" sz="2800" b="1" dirty="0" smtClean="0"/>
              <a:t>The Predominate Gene Network Changes for </a:t>
            </a:r>
          </a:p>
          <a:p>
            <a:r>
              <a:rPr lang="en-US" sz="2800" b="1" dirty="0" smtClean="0"/>
              <a:t>BPA and Phthalate Exposure Involve Inflammation </a:t>
            </a:r>
            <a:endParaRPr lang="en-US" sz="2800" b="1" dirty="0"/>
          </a:p>
        </p:txBody>
      </p:sp>
      <p:sp>
        <p:nvSpPr>
          <p:cNvPr id="6" name="TextBox 5"/>
          <p:cNvSpPr txBox="1"/>
          <p:nvPr/>
        </p:nvSpPr>
        <p:spPr>
          <a:xfrm>
            <a:off x="8616731" y="44028"/>
            <a:ext cx="495649" cy="461665"/>
          </a:xfrm>
          <a:prstGeom prst="rect">
            <a:avLst/>
          </a:prstGeom>
          <a:noFill/>
        </p:spPr>
        <p:txBody>
          <a:bodyPr wrap="none" rtlCol="0">
            <a:spAutoFit/>
          </a:bodyPr>
          <a:lstStyle/>
          <a:p>
            <a:r>
              <a:rPr lang="en-US" sz="2400" dirty="0" smtClean="0"/>
              <a:t>14</a:t>
            </a:r>
            <a:endParaRPr lang="en-US" sz="2400" dirty="0"/>
          </a:p>
        </p:txBody>
      </p:sp>
      <p:sp>
        <p:nvSpPr>
          <p:cNvPr id="7" name="TextBox 6"/>
          <p:cNvSpPr txBox="1"/>
          <p:nvPr/>
        </p:nvSpPr>
        <p:spPr>
          <a:xfrm>
            <a:off x="262088" y="2125249"/>
            <a:ext cx="8719503" cy="1569660"/>
          </a:xfrm>
          <a:prstGeom prst="rect">
            <a:avLst/>
          </a:prstGeom>
          <a:noFill/>
        </p:spPr>
        <p:txBody>
          <a:bodyPr wrap="none" rtlCol="0">
            <a:spAutoFit/>
          </a:bodyPr>
          <a:lstStyle/>
          <a:p>
            <a:r>
              <a:rPr lang="en-US" sz="3200" dirty="0" smtClean="0">
                <a:solidFill>
                  <a:srgbClr val="C00000"/>
                </a:solidFill>
              </a:rPr>
              <a:t>A recent study of genes altered by both </a:t>
            </a:r>
          </a:p>
          <a:p>
            <a:r>
              <a:rPr lang="en-US" sz="3200" dirty="0" smtClean="0">
                <a:solidFill>
                  <a:srgbClr val="C00000"/>
                </a:solidFill>
              </a:rPr>
              <a:t>BPA and Phthalates found that 5 of the top 10 gene</a:t>
            </a:r>
          </a:p>
          <a:p>
            <a:r>
              <a:rPr lang="en-US" sz="3200" dirty="0" smtClean="0">
                <a:solidFill>
                  <a:srgbClr val="C00000"/>
                </a:solidFill>
              </a:rPr>
              <a:t>networks are involved with inflammation</a:t>
            </a:r>
            <a:r>
              <a:rPr lang="en-US" sz="3200" dirty="0" smtClean="0"/>
              <a:t>. </a:t>
            </a:r>
            <a:endParaRPr lang="en-US" sz="3200" dirty="0"/>
          </a:p>
        </p:txBody>
      </p:sp>
    </p:spTree>
    <p:extLst>
      <p:ext uri="{BB962C8B-B14F-4D97-AF65-F5344CB8AC3E}">
        <p14:creationId xmlns:p14="http://schemas.microsoft.com/office/powerpoint/2010/main" val="2905192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15" y="3200400"/>
            <a:ext cx="7835222" cy="954107"/>
          </a:xfrm>
          <a:prstGeom prst="rect">
            <a:avLst/>
          </a:prstGeom>
          <a:noFill/>
        </p:spPr>
        <p:txBody>
          <a:bodyPr wrap="none" rtlCol="0">
            <a:spAutoFit/>
          </a:bodyPr>
          <a:lstStyle/>
          <a:p>
            <a:pPr algn="ctr"/>
            <a:r>
              <a:rPr lang="en-US" sz="2800" dirty="0" smtClean="0">
                <a:solidFill>
                  <a:srgbClr val="C00000"/>
                </a:solidFill>
                <a:latin typeface="Arial" pitchFamily="34" charset="0"/>
                <a:cs typeface="Arial" pitchFamily="34" charset="0"/>
              </a:rPr>
              <a:t>Question Posed to FDA Drug Safety Evaluators:</a:t>
            </a:r>
          </a:p>
          <a:p>
            <a:pPr algn="ctr"/>
            <a:r>
              <a:rPr lang="en-US" sz="2800" dirty="0" smtClean="0">
                <a:solidFill>
                  <a:srgbClr val="C00000"/>
                </a:solidFill>
                <a:latin typeface="Arial" pitchFamily="34" charset="0"/>
                <a:cs typeface="Arial" pitchFamily="34" charset="0"/>
              </a:rPr>
              <a:t>(at a May 2011internal seminar)</a:t>
            </a:r>
            <a:endParaRPr lang="en-US" sz="2800" dirty="0">
              <a:solidFill>
                <a:srgbClr val="C00000"/>
              </a:solidFill>
              <a:latin typeface="Arial" pitchFamily="34" charset="0"/>
              <a:cs typeface="Arial" pitchFamily="34" charset="0"/>
            </a:endParaRPr>
          </a:p>
        </p:txBody>
      </p:sp>
      <p:sp>
        <p:nvSpPr>
          <p:cNvPr id="4" name="TextBox 3"/>
          <p:cNvSpPr txBox="1"/>
          <p:nvPr/>
        </p:nvSpPr>
        <p:spPr>
          <a:xfrm>
            <a:off x="1156163" y="4177471"/>
            <a:ext cx="7467600" cy="2800767"/>
          </a:xfrm>
          <a:prstGeom prst="rect">
            <a:avLst/>
          </a:prstGeom>
          <a:noFill/>
        </p:spPr>
        <p:txBody>
          <a:bodyPr wrap="square" rtlCol="0">
            <a:spAutoFit/>
          </a:bodyPr>
          <a:lstStyle/>
          <a:p>
            <a:r>
              <a:rPr lang="en-US" sz="2400" dirty="0" smtClean="0">
                <a:solidFill>
                  <a:prstClr val="black"/>
                </a:solidFill>
                <a:latin typeface="Arial" pitchFamily="34" charset="0"/>
                <a:cs typeface="Arial" pitchFamily="34" charset="0"/>
              </a:rPr>
              <a:t>What safety data do you require for new drugs that are relevant for the risk of childhood immune dysfunction-based diseases such as</a:t>
            </a:r>
          </a:p>
          <a:p>
            <a:r>
              <a:rPr lang="en-US" sz="2400" dirty="0" smtClean="0">
                <a:solidFill>
                  <a:prstClr val="black"/>
                </a:solidFill>
                <a:latin typeface="Arial" pitchFamily="34" charset="0"/>
                <a:cs typeface="Arial" pitchFamily="34" charset="0"/>
              </a:rPr>
              <a:t>…..Childhood </a:t>
            </a:r>
            <a:r>
              <a:rPr lang="en-US" sz="2400" dirty="0">
                <a:solidFill>
                  <a:prstClr val="black"/>
                </a:solidFill>
                <a:latin typeface="Arial" pitchFamily="34" charset="0"/>
                <a:cs typeface="Arial" pitchFamily="34" charset="0"/>
              </a:rPr>
              <a:t>a</a:t>
            </a:r>
            <a:r>
              <a:rPr lang="en-US" sz="2400" dirty="0" smtClean="0">
                <a:solidFill>
                  <a:prstClr val="black"/>
                </a:solidFill>
                <a:latin typeface="Arial" pitchFamily="34" charset="0"/>
                <a:cs typeface="Arial" pitchFamily="34" charset="0"/>
              </a:rPr>
              <a:t>sthma?</a:t>
            </a:r>
          </a:p>
          <a:p>
            <a:endParaRPr lang="en-US" sz="2400" dirty="0" smtClean="0">
              <a:solidFill>
                <a:prstClr val="black"/>
              </a:solidFill>
              <a:latin typeface="Arial" pitchFamily="34" charset="0"/>
              <a:cs typeface="Arial" pitchFamily="34" charset="0"/>
            </a:endParaRPr>
          </a:p>
          <a:p>
            <a:r>
              <a:rPr lang="en-US" sz="2400" dirty="0" smtClean="0">
                <a:solidFill>
                  <a:prstClr val="black"/>
                </a:solidFill>
                <a:latin typeface="Arial" pitchFamily="34" charset="0"/>
                <a:cs typeface="Arial" pitchFamily="34" charset="0"/>
              </a:rPr>
              <a:t>.…Type 1 diabetes?</a:t>
            </a:r>
          </a:p>
          <a:p>
            <a:endParaRPr lang="en-US" sz="3200" dirty="0">
              <a:solidFill>
                <a:prstClr val="black"/>
              </a:solidFill>
              <a:latin typeface="Arial" pitchFamily="34" charset="0"/>
              <a:cs typeface="Arial" pitchFamily="34" charset="0"/>
            </a:endParaRPr>
          </a:p>
        </p:txBody>
      </p:sp>
      <p:sp>
        <p:nvSpPr>
          <p:cNvPr id="2" name="TextBox 1"/>
          <p:cNvSpPr txBox="1"/>
          <p:nvPr/>
        </p:nvSpPr>
        <p:spPr>
          <a:xfrm>
            <a:off x="508015" y="1267671"/>
            <a:ext cx="8458200" cy="1938992"/>
          </a:xfrm>
          <a:prstGeom prst="rect">
            <a:avLst/>
          </a:prstGeom>
          <a:noFill/>
        </p:spPr>
        <p:txBody>
          <a:bodyPr wrap="square" rtlCol="0">
            <a:spAutoFit/>
          </a:bodyPr>
          <a:lstStyle/>
          <a:p>
            <a:r>
              <a:rPr lang="en-US" sz="2400" b="1" dirty="0" smtClean="0"/>
              <a:t>Based on current causes of global mortality, the top priority for regulated safety testing of chemicals and drugs should be to reduce the risk of NCDs (Chronic Diseases).  But it is not!  In fact, required safety testing has little relevance to risk of chronic disease.</a:t>
            </a:r>
            <a:endParaRPr lang="en-US" sz="2400" b="1" dirty="0"/>
          </a:p>
        </p:txBody>
      </p:sp>
      <p:sp>
        <p:nvSpPr>
          <p:cNvPr id="5" name="TextBox 4"/>
          <p:cNvSpPr txBox="1"/>
          <p:nvPr/>
        </p:nvSpPr>
        <p:spPr>
          <a:xfrm>
            <a:off x="377146" y="597185"/>
            <a:ext cx="8455969" cy="584775"/>
          </a:xfrm>
          <a:prstGeom prst="rect">
            <a:avLst/>
          </a:prstGeom>
          <a:noFill/>
        </p:spPr>
        <p:txBody>
          <a:bodyPr wrap="none" rtlCol="0">
            <a:spAutoFit/>
          </a:bodyPr>
          <a:lstStyle/>
          <a:p>
            <a:r>
              <a:rPr lang="en-US" sz="3200" dirty="0" smtClean="0"/>
              <a:t>Inadequate Safety Testing of Chemicals and Drugs</a:t>
            </a:r>
            <a:endParaRPr lang="en-US" sz="3200" dirty="0"/>
          </a:p>
        </p:txBody>
      </p:sp>
      <p:sp>
        <p:nvSpPr>
          <p:cNvPr id="6" name="TextBox 5"/>
          <p:cNvSpPr txBox="1"/>
          <p:nvPr/>
        </p:nvSpPr>
        <p:spPr>
          <a:xfrm>
            <a:off x="8623763" y="64716"/>
            <a:ext cx="495649" cy="461665"/>
          </a:xfrm>
          <a:prstGeom prst="rect">
            <a:avLst/>
          </a:prstGeom>
          <a:noFill/>
        </p:spPr>
        <p:txBody>
          <a:bodyPr wrap="none" rtlCol="0">
            <a:spAutoFit/>
          </a:bodyPr>
          <a:lstStyle/>
          <a:p>
            <a:r>
              <a:rPr lang="en-US" sz="2400" dirty="0" smtClean="0"/>
              <a:t>15</a:t>
            </a:r>
            <a:endParaRPr lang="en-US" sz="2400" dirty="0"/>
          </a:p>
        </p:txBody>
      </p:sp>
    </p:spTree>
    <p:extLst>
      <p:ext uri="{BB962C8B-B14F-4D97-AF65-F5344CB8AC3E}">
        <p14:creationId xmlns:p14="http://schemas.microsoft.com/office/powerpoint/2010/main" val="109574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49" y="30962"/>
            <a:ext cx="7848600" cy="762000"/>
          </a:xfrm>
        </p:spPr>
        <p:txBody>
          <a:bodyPr>
            <a:normAutofit/>
          </a:bodyPr>
          <a:lstStyle/>
          <a:p>
            <a:r>
              <a:rPr lang="en-US" sz="4000" b="1" dirty="0" smtClean="0"/>
              <a:t>Conclusions</a:t>
            </a:r>
            <a:endParaRPr lang="en-US" sz="4000" b="1" dirty="0"/>
          </a:p>
        </p:txBody>
      </p:sp>
      <p:sp>
        <p:nvSpPr>
          <p:cNvPr id="3" name="Content Placeholder 2"/>
          <p:cNvSpPr>
            <a:spLocks noGrp="1"/>
          </p:cNvSpPr>
          <p:nvPr>
            <p:ph idx="1"/>
          </p:nvPr>
        </p:nvSpPr>
        <p:spPr>
          <a:xfrm>
            <a:off x="304800" y="838200"/>
            <a:ext cx="8686800" cy="5715000"/>
          </a:xfrm>
        </p:spPr>
        <p:txBody>
          <a:bodyPr>
            <a:normAutofit fontScale="92500" lnSpcReduction="20000"/>
          </a:bodyPr>
          <a:lstStyle/>
          <a:p>
            <a:r>
              <a:rPr lang="en-US" dirty="0" smtClean="0">
                <a:solidFill>
                  <a:schemeClr val="accent2">
                    <a:lumMod val="50000"/>
                  </a:schemeClr>
                </a:solidFill>
              </a:rPr>
              <a:t>EDCs are a serious threat to health and wellbeing.</a:t>
            </a:r>
          </a:p>
          <a:p>
            <a:r>
              <a:rPr lang="en-US" dirty="0" smtClean="0">
                <a:solidFill>
                  <a:schemeClr val="accent2">
                    <a:lumMod val="50000"/>
                  </a:schemeClr>
                </a:solidFill>
              </a:rPr>
              <a:t>The predominate outcomes of EDC exposure are: NCDs (aka Chronic Diseases and Conditions).</a:t>
            </a:r>
          </a:p>
          <a:p>
            <a:r>
              <a:rPr lang="en-US" dirty="0" smtClean="0">
                <a:solidFill>
                  <a:schemeClr val="accent2">
                    <a:lumMod val="50000"/>
                  </a:schemeClr>
                </a:solidFill>
              </a:rPr>
              <a:t>Chronic Diseases are highly interrelated via comorbidities.</a:t>
            </a:r>
          </a:p>
          <a:p>
            <a:r>
              <a:rPr lang="en-US" dirty="0" smtClean="0">
                <a:solidFill>
                  <a:schemeClr val="accent2">
                    <a:lumMod val="50000"/>
                  </a:schemeClr>
                </a:solidFill>
              </a:rPr>
              <a:t>Misregulated inflammation linked with immune dysfunction is required to produce and/or maintain chronic diseases.</a:t>
            </a:r>
          </a:p>
          <a:p>
            <a:r>
              <a:rPr lang="en-US" dirty="0" smtClean="0">
                <a:solidFill>
                  <a:schemeClr val="accent2">
                    <a:lumMod val="50000"/>
                  </a:schemeClr>
                </a:solidFill>
              </a:rPr>
              <a:t>The developing immune system is a primary target for immune dysfunction-driven chronic diseases.</a:t>
            </a:r>
          </a:p>
          <a:p>
            <a:r>
              <a:rPr lang="en-US" dirty="0" smtClean="0">
                <a:solidFill>
                  <a:schemeClr val="accent2">
                    <a:lumMod val="50000"/>
                  </a:schemeClr>
                </a:solidFill>
              </a:rPr>
              <a:t>Current required safety testing is inadequate to protect against developmental immunotoxicity (DIT) and risk of chronic diseases.</a:t>
            </a:r>
          </a:p>
          <a:p>
            <a:endParaRPr lang="en-US" dirty="0" smtClean="0"/>
          </a:p>
          <a:p>
            <a:endParaRPr lang="en-US" dirty="0"/>
          </a:p>
        </p:txBody>
      </p:sp>
      <p:sp>
        <p:nvSpPr>
          <p:cNvPr id="4" name="TextBox 3"/>
          <p:cNvSpPr txBox="1"/>
          <p:nvPr/>
        </p:nvSpPr>
        <p:spPr>
          <a:xfrm>
            <a:off x="8593849" y="17107"/>
            <a:ext cx="495649" cy="461665"/>
          </a:xfrm>
          <a:prstGeom prst="rect">
            <a:avLst/>
          </a:prstGeom>
          <a:noFill/>
        </p:spPr>
        <p:txBody>
          <a:bodyPr wrap="none" rtlCol="0">
            <a:spAutoFit/>
          </a:bodyPr>
          <a:lstStyle/>
          <a:p>
            <a:r>
              <a:rPr lang="en-US" sz="2400" dirty="0" smtClean="0"/>
              <a:t>16</a:t>
            </a:r>
            <a:endParaRPr lang="en-US" sz="2400" dirty="0"/>
          </a:p>
        </p:txBody>
      </p:sp>
    </p:spTree>
    <p:extLst>
      <p:ext uri="{BB962C8B-B14F-4D97-AF65-F5344CB8AC3E}">
        <p14:creationId xmlns:p14="http://schemas.microsoft.com/office/powerpoint/2010/main" val="272893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813" y="1162112"/>
            <a:ext cx="4073236" cy="5566273"/>
          </a:xfrm>
          <a:prstGeom prst="rect">
            <a:avLst/>
          </a:prstGeom>
        </p:spPr>
      </p:pic>
      <p:sp>
        <p:nvSpPr>
          <p:cNvPr id="5" name="TextBox 4"/>
          <p:cNvSpPr txBox="1"/>
          <p:nvPr/>
        </p:nvSpPr>
        <p:spPr>
          <a:xfrm>
            <a:off x="0" y="5791200"/>
            <a:ext cx="2214068" cy="923330"/>
          </a:xfrm>
          <a:prstGeom prst="rect">
            <a:avLst/>
          </a:prstGeom>
          <a:noFill/>
        </p:spPr>
        <p:txBody>
          <a:bodyPr wrap="none" rtlCol="0">
            <a:spAutoFit/>
          </a:bodyPr>
          <a:lstStyle/>
          <a:p>
            <a:r>
              <a:rPr lang="en-US" dirty="0" smtClean="0"/>
              <a:t>Available </a:t>
            </a:r>
          </a:p>
          <a:p>
            <a:r>
              <a:rPr lang="en-US" dirty="0" smtClean="0"/>
              <a:t>Amazon.com</a:t>
            </a:r>
          </a:p>
          <a:p>
            <a:r>
              <a:rPr lang="en-US" dirty="0" smtClean="0"/>
              <a:t>paperback and Kindle</a:t>
            </a:r>
            <a:endParaRPr lang="en-US" dirty="0"/>
          </a:p>
        </p:txBody>
      </p:sp>
      <p:sp>
        <p:nvSpPr>
          <p:cNvPr id="6" name="TextBox 5"/>
          <p:cNvSpPr txBox="1"/>
          <p:nvPr/>
        </p:nvSpPr>
        <p:spPr>
          <a:xfrm>
            <a:off x="6279049" y="2590800"/>
            <a:ext cx="2864951" cy="1815882"/>
          </a:xfrm>
          <a:prstGeom prst="rect">
            <a:avLst/>
          </a:prstGeom>
          <a:noFill/>
        </p:spPr>
        <p:txBody>
          <a:bodyPr wrap="none" rtlCol="0">
            <a:spAutoFit/>
          </a:bodyPr>
          <a:lstStyle/>
          <a:p>
            <a:r>
              <a:rPr lang="en-US" sz="2800" dirty="0" smtClean="0"/>
              <a:t>The majority of </a:t>
            </a:r>
          </a:p>
          <a:p>
            <a:r>
              <a:rPr lang="en-US" sz="2800" dirty="0"/>
              <a:t>r</a:t>
            </a:r>
            <a:r>
              <a:rPr lang="en-US" sz="2800" dirty="0" smtClean="0"/>
              <a:t>isk factors </a:t>
            </a:r>
          </a:p>
          <a:p>
            <a:r>
              <a:rPr lang="en-US" sz="2800" dirty="0" smtClean="0"/>
              <a:t>we discuss in this </a:t>
            </a:r>
          </a:p>
          <a:p>
            <a:r>
              <a:rPr lang="en-US" sz="2800" dirty="0" smtClean="0"/>
              <a:t>book are…… EDCs.</a:t>
            </a:r>
            <a:endParaRPr lang="en-US" sz="2800" dirty="0"/>
          </a:p>
        </p:txBody>
      </p:sp>
      <p:sp>
        <p:nvSpPr>
          <p:cNvPr id="7" name="TextBox 6"/>
          <p:cNvSpPr txBox="1"/>
          <p:nvPr/>
        </p:nvSpPr>
        <p:spPr>
          <a:xfrm>
            <a:off x="990600" y="72600"/>
            <a:ext cx="6925101" cy="1200329"/>
          </a:xfrm>
          <a:prstGeom prst="rect">
            <a:avLst/>
          </a:prstGeom>
          <a:noFill/>
        </p:spPr>
        <p:txBody>
          <a:bodyPr wrap="none" rtlCol="0">
            <a:spAutoFit/>
          </a:bodyPr>
          <a:lstStyle/>
          <a:p>
            <a:pPr algn="ctr"/>
            <a:r>
              <a:rPr lang="en-US" sz="3600" b="1" dirty="0" smtClean="0"/>
              <a:t>EDCs are a Significant Hazard </a:t>
            </a:r>
          </a:p>
          <a:p>
            <a:pPr algn="ctr"/>
            <a:r>
              <a:rPr lang="en-US" sz="3600" b="1" dirty="0" smtClean="0"/>
              <a:t>for the Developing </a:t>
            </a:r>
            <a:r>
              <a:rPr lang="en-US" sz="3600" b="1" dirty="0"/>
              <a:t>I</a:t>
            </a:r>
            <a:r>
              <a:rPr lang="en-US" sz="3600" b="1" dirty="0" smtClean="0"/>
              <a:t>mmune System</a:t>
            </a:r>
            <a:endParaRPr lang="en-US" sz="3600" b="1" dirty="0"/>
          </a:p>
        </p:txBody>
      </p:sp>
      <p:sp>
        <p:nvSpPr>
          <p:cNvPr id="8" name="TextBox 7"/>
          <p:cNvSpPr txBox="1"/>
          <p:nvPr/>
        </p:nvSpPr>
        <p:spPr>
          <a:xfrm>
            <a:off x="8617920" y="43190"/>
            <a:ext cx="340158" cy="461665"/>
          </a:xfrm>
          <a:prstGeom prst="rect">
            <a:avLst/>
          </a:prstGeom>
          <a:noFill/>
        </p:spPr>
        <p:txBody>
          <a:bodyPr wrap="none" rtlCol="0">
            <a:spAutoFit/>
          </a:bodyPr>
          <a:lstStyle/>
          <a:p>
            <a:r>
              <a:rPr lang="en-US" sz="2400" dirty="0" smtClean="0"/>
              <a:t>2</a:t>
            </a:r>
            <a:endParaRPr lang="en-US" sz="2400" dirty="0"/>
          </a:p>
        </p:txBody>
      </p:sp>
      <p:sp>
        <p:nvSpPr>
          <p:cNvPr id="2" name="TextBox 1"/>
          <p:cNvSpPr txBox="1"/>
          <p:nvPr/>
        </p:nvSpPr>
        <p:spPr>
          <a:xfrm>
            <a:off x="131727" y="2298412"/>
            <a:ext cx="2013243" cy="1200329"/>
          </a:xfrm>
          <a:prstGeom prst="rect">
            <a:avLst/>
          </a:prstGeom>
          <a:noFill/>
        </p:spPr>
        <p:txBody>
          <a:bodyPr wrap="none" rtlCol="0">
            <a:spAutoFit/>
          </a:bodyPr>
          <a:lstStyle/>
          <a:p>
            <a:r>
              <a:rPr lang="en-US" dirty="0" smtClean="0"/>
              <a:t>Dose sensitivity</a:t>
            </a:r>
          </a:p>
          <a:p>
            <a:r>
              <a:rPr lang="en-US" dirty="0" smtClean="0"/>
              <a:t>Persistence</a:t>
            </a:r>
          </a:p>
          <a:p>
            <a:r>
              <a:rPr lang="en-US" dirty="0" smtClean="0"/>
              <a:t>Spectrum of effects</a:t>
            </a:r>
          </a:p>
          <a:p>
            <a:r>
              <a:rPr lang="en-US" dirty="0"/>
              <a:t>L</a:t>
            </a:r>
            <a:r>
              <a:rPr lang="en-US" dirty="0" smtClean="0"/>
              <a:t>atency</a:t>
            </a:r>
            <a:endParaRPr lang="en-US" dirty="0"/>
          </a:p>
        </p:txBody>
      </p:sp>
      <p:sp>
        <p:nvSpPr>
          <p:cNvPr id="3" name="TextBox 2"/>
          <p:cNvSpPr txBox="1"/>
          <p:nvPr/>
        </p:nvSpPr>
        <p:spPr>
          <a:xfrm>
            <a:off x="115026" y="1906467"/>
            <a:ext cx="1773273" cy="677108"/>
          </a:xfrm>
          <a:prstGeom prst="rect">
            <a:avLst/>
          </a:prstGeom>
          <a:noFill/>
        </p:spPr>
        <p:txBody>
          <a:bodyPr wrap="square" rtlCol="0">
            <a:spAutoFit/>
          </a:bodyPr>
          <a:lstStyle/>
          <a:p>
            <a:r>
              <a:rPr lang="en-US" sz="2000" b="1" dirty="0" smtClean="0"/>
              <a:t>EDCs and DIT </a:t>
            </a:r>
          </a:p>
          <a:p>
            <a:endParaRPr lang="en-US" dirty="0"/>
          </a:p>
        </p:txBody>
      </p:sp>
    </p:spTree>
    <p:extLst>
      <p:ext uri="{BB962C8B-B14F-4D97-AF65-F5344CB8AC3E}">
        <p14:creationId xmlns:p14="http://schemas.microsoft.com/office/powerpoint/2010/main" val="70786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1143000"/>
          </a:xfrm>
        </p:spPr>
        <p:txBody>
          <a:bodyPr/>
          <a:lstStyle/>
          <a:p>
            <a:r>
              <a:rPr lang="en-US" dirty="0"/>
              <a:t>O</a:t>
            </a:r>
            <a:r>
              <a:rPr lang="en-US" dirty="0" smtClean="0"/>
              <a:t>utline</a:t>
            </a:r>
            <a:endParaRPr lang="en-US" dirty="0"/>
          </a:p>
        </p:txBody>
      </p:sp>
      <p:sp>
        <p:nvSpPr>
          <p:cNvPr id="3" name="Content Placeholder 2"/>
          <p:cNvSpPr>
            <a:spLocks noGrp="1"/>
          </p:cNvSpPr>
          <p:nvPr>
            <p:ph idx="1"/>
          </p:nvPr>
        </p:nvSpPr>
        <p:spPr>
          <a:xfrm>
            <a:off x="533400" y="1143000"/>
            <a:ext cx="8229600" cy="4525963"/>
          </a:xfrm>
        </p:spPr>
        <p:txBody>
          <a:bodyPr>
            <a:normAutofit fontScale="92500" lnSpcReduction="20000"/>
          </a:bodyPr>
          <a:lstStyle/>
          <a:p>
            <a:pPr marL="514350" indent="-514350">
              <a:buFont typeface="+mj-lt"/>
              <a:buAutoNum type="arabicPeriod"/>
            </a:pPr>
            <a:r>
              <a:rPr lang="en-US" dirty="0" smtClean="0"/>
              <a:t>Endocrine disrupting </a:t>
            </a:r>
            <a:r>
              <a:rPr lang="en-US" dirty="0"/>
              <a:t>c</a:t>
            </a:r>
            <a:r>
              <a:rPr lang="en-US" dirty="0" smtClean="0"/>
              <a:t>hemicals (EDCs) as a priority health threat for non-communicable diseases (chronic diseases and conditions)</a:t>
            </a:r>
          </a:p>
          <a:p>
            <a:pPr marL="514350" indent="-514350">
              <a:buFont typeface="+mj-lt"/>
              <a:buAutoNum type="arabicPeriod"/>
            </a:pPr>
            <a:r>
              <a:rPr lang="en-US" dirty="0" smtClean="0"/>
              <a:t>The role of EDCs in developmental immunotoxicity (DIT) and immune dysfunction</a:t>
            </a:r>
          </a:p>
          <a:p>
            <a:pPr marL="514350" indent="-514350">
              <a:buFont typeface="+mj-lt"/>
              <a:buAutoNum type="arabicPeriod"/>
            </a:pPr>
            <a:r>
              <a:rPr lang="en-US" dirty="0" smtClean="0"/>
              <a:t>Misregulated inflammation as the foundation bloc that connects EDCs to networks of chronic </a:t>
            </a:r>
            <a:r>
              <a:rPr lang="en-US" dirty="0"/>
              <a:t>d</a:t>
            </a:r>
            <a:r>
              <a:rPr lang="en-US" dirty="0" smtClean="0"/>
              <a:t>iseases</a:t>
            </a:r>
          </a:p>
          <a:p>
            <a:pPr marL="514350" indent="-514350">
              <a:buFont typeface="+mj-lt"/>
              <a:buAutoNum type="arabicPeriod"/>
            </a:pPr>
            <a:r>
              <a:rPr lang="en-US" dirty="0" smtClean="0"/>
              <a:t>Inadequacy of current </a:t>
            </a:r>
            <a:r>
              <a:rPr lang="en-US" dirty="0"/>
              <a:t>s</a:t>
            </a:r>
            <a:r>
              <a:rPr lang="en-US" dirty="0" smtClean="0"/>
              <a:t>afety </a:t>
            </a:r>
            <a:r>
              <a:rPr lang="en-US" dirty="0"/>
              <a:t>t</a:t>
            </a:r>
            <a:r>
              <a:rPr lang="en-US" dirty="0" smtClean="0"/>
              <a:t>esting to protect </a:t>
            </a:r>
            <a:r>
              <a:rPr lang="en-US" dirty="0"/>
              <a:t>u</a:t>
            </a:r>
            <a:r>
              <a:rPr lang="en-US" dirty="0" smtClean="0"/>
              <a:t>s </a:t>
            </a:r>
            <a:r>
              <a:rPr lang="en-US" dirty="0"/>
              <a:t>f</a:t>
            </a:r>
            <a:r>
              <a:rPr lang="en-US" dirty="0" smtClean="0"/>
              <a:t>rom environmentally-induced chronic </a:t>
            </a:r>
            <a:r>
              <a:rPr lang="en-US" dirty="0"/>
              <a:t>d</a:t>
            </a:r>
            <a:r>
              <a:rPr lang="en-US" dirty="0" smtClean="0"/>
              <a:t>iseases.</a:t>
            </a:r>
          </a:p>
          <a:p>
            <a:endParaRPr lang="en-US" dirty="0" smtClean="0"/>
          </a:p>
          <a:p>
            <a:endParaRPr lang="en-US" dirty="0" smtClean="0"/>
          </a:p>
          <a:p>
            <a:endParaRPr lang="en-US" dirty="0" smtClean="0"/>
          </a:p>
          <a:p>
            <a:endParaRPr lang="en-US" dirty="0" smtClean="0"/>
          </a:p>
          <a:p>
            <a:endParaRPr lang="en-US" dirty="0" smtClean="0"/>
          </a:p>
        </p:txBody>
      </p:sp>
      <p:sp>
        <p:nvSpPr>
          <p:cNvPr id="4" name="TextBox 3"/>
          <p:cNvSpPr txBox="1"/>
          <p:nvPr/>
        </p:nvSpPr>
        <p:spPr>
          <a:xfrm>
            <a:off x="8675476" y="27897"/>
            <a:ext cx="340158" cy="461665"/>
          </a:xfrm>
          <a:prstGeom prst="rect">
            <a:avLst/>
          </a:prstGeom>
          <a:noFill/>
        </p:spPr>
        <p:txBody>
          <a:bodyPr wrap="none" rtlCol="0">
            <a:spAutoFit/>
          </a:bodyPr>
          <a:lstStyle/>
          <a:p>
            <a:r>
              <a:rPr lang="en-US" sz="2400" dirty="0" smtClean="0"/>
              <a:t>3</a:t>
            </a:r>
            <a:endParaRPr lang="en-US" sz="2400" dirty="0"/>
          </a:p>
        </p:txBody>
      </p:sp>
    </p:spTree>
    <p:extLst>
      <p:ext uri="{BB962C8B-B14F-4D97-AF65-F5344CB8AC3E}">
        <p14:creationId xmlns:p14="http://schemas.microsoft.com/office/powerpoint/2010/main" val="185952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0833"/>
            <a:ext cx="9137073" cy="609600"/>
          </a:xfrm>
        </p:spPr>
        <p:txBody>
          <a:bodyPr>
            <a:noAutofit/>
          </a:bodyPr>
          <a:lstStyle/>
          <a:p>
            <a:r>
              <a:rPr lang="en-US" sz="2800" b="1" dirty="0" smtClean="0"/>
              <a:t>The Landscape of Endocrine Disrupting Chemicals (EDCs)</a:t>
            </a:r>
            <a:endParaRPr lang="en-US" sz="2800" b="1" dirty="0"/>
          </a:p>
        </p:txBody>
      </p:sp>
      <p:sp>
        <p:nvSpPr>
          <p:cNvPr id="3" name="Subtitle 2"/>
          <p:cNvSpPr>
            <a:spLocks noGrp="1"/>
          </p:cNvSpPr>
          <p:nvPr>
            <p:ph type="subTitle" idx="1"/>
          </p:nvPr>
        </p:nvSpPr>
        <p:spPr>
          <a:xfrm>
            <a:off x="373692" y="990600"/>
            <a:ext cx="8610600" cy="1828800"/>
          </a:xfrm>
        </p:spPr>
        <p:txBody>
          <a:bodyPr>
            <a:normAutofit fontScale="25000" lnSpcReduction="20000"/>
          </a:bodyPr>
          <a:lstStyle/>
          <a:p>
            <a:pPr algn="l"/>
            <a:r>
              <a:rPr lang="en-US" sz="8800" dirty="0" smtClean="0">
                <a:solidFill>
                  <a:schemeClr val="tx1"/>
                </a:solidFill>
              </a:rPr>
              <a:t>Endocrine disruptors are chemicals that may interfere with the body’s endocrine system and produce adverse developmental, reproductive, neurological, and immune effects in both humans and wildlife. – (NIEHS, Dec. 2013)</a:t>
            </a:r>
          </a:p>
          <a:p>
            <a:endParaRPr lang="en-US" sz="8800" dirty="0">
              <a:solidFill>
                <a:schemeClr val="tx1"/>
              </a:solidFill>
            </a:endParaRPr>
          </a:p>
          <a:p>
            <a:pPr algn="l"/>
            <a:r>
              <a:rPr lang="en-US" sz="8800" dirty="0">
                <a:solidFill>
                  <a:schemeClr val="tx1"/>
                </a:solidFill>
              </a:rPr>
              <a:t>A</a:t>
            </a:r>
            <a:r>
              <a:rPr lang="en-US" sz="8800" dirty="0" smtClean="0">
                <a:solidFill>
                  <a:schemeClr val="tx1"/>
                </a:solidFill>
              </a:rPr>
              <a:t>pproximately 1,000 potential EDCs have been identified .</a:t>
            </a:r>
          </a:p>
          <a:p>
            <a:pPr algn="l"/>
            <a:r>
              <a:rPr lang="en-US" sz="8800" dirty="0" smtClean="0">
                <a:solidFill>
                  <a:schemeClr val="tx1"/>
                </a:solidFill>
              </a:rPr>
              <a:t> - (The Endocrine Disruption Exchange [TEDX</a:t>
            </a:r>
            <a:r>
              <a:rPr lang="en-US" sz="8800" dirty="0">
                <a:solidFill>
                  <a:schemeClr val="tx1"/>
                </a:solidFill>
              </a:rPr>
              <a:t>]</a:t>
            </a:r>
            <a:r>
              <a:rPr lang="en-US" sz="8800" dirty="0" smtClean="0">
                <a:solidFill>
                  <a:schemeClr val="tx1"/>
                </a:solidFill>
              </a:rPr>
              <a:t>, Dec. 2013)</a:t>
            </a:r>
          </a:p>
          <a:p>
            <a:pPr algn="l"/>
            <a:endParaRPr lang="en-US" sz="8800" dirty="0">
              <a:solidFill>
                <a:schemeClr val="tx1"/>
              </a:solidFill>
            </a:endParaRPr>
          </a:p>
          <a:p>
            <a:pPr algn="l"/>
            <a:r>
              <a:rPr lang="en-US" sz="8800" dirty="0" smtClean="0">
                <a:solidFill>
                  <a:schemeClr val="tx1"/>
                </a:solidFill>
              </a:rPr>
              <a:t>They can be found among:  household products, personal </a:t>
            </a:r>
            <a:r>
              <a:rPr lang="en-US" sz="8800" dirty="0">
                <a:solidFill>
                  <a:schemeClr val="tx1"/>
                </a:solidFill>
              </a:rPr>
              <a:t>care </a:t>
            </a:r>
            <a:r>
              <a:rPr lang="en-US" sz="8800" dirty="0" smtClean="0">
                <a:solidFill>
                  <a:schemeClr val="tx1"/>
                </a:solidFill>
              </a:rPr>
              <a:t>products, food, flame retardants, pesticides, plastic and rubber products, antimicrobials, metal mixtures, industrial additives, solvents, metabolites of other chemicals, and biogenic compounds. – (TEDX, Dec., 2013)</a:t>
            </a:r>
          </a:p>
          <a:p>
            <a:pPr algn="l"/>
            <a:endParaRPr lang="en-US" sz="8800" dirty="0">
              <a:solidFill>
                <a:schemeClr val="tx1"/>
              </a:solidFill>
            </a:endParaRPr>
          </a:p>
          <a:p>
            <a:pPr algn="l"/>
            <a:r>
              <a:rPr lang="en-US" sz="8800" dirty="0" smtClean="0">
                <a:solidFill>
                  <a:schemeClr val="tx1"/>
                </a:solidFill>
              </a:rPr>
              <a:t>EDCs are active at very low doses (non-monotonic dose-response curves).</a:t>
            </a:r>
          </a:p>
          <a:p>
            <a:pPr algn="l"/>
            <a:endParaRPr lang="en-US" sz="8800" dirty="0" smtClean="0">
              <a:solidFill>
                <a:schemeClr val="tx1"/>
              </a:solidFill>
            </a:endParaRPr>
          </a:p>
          <a:p>
            <a:pPr algn="l"/>
            <a:r>
              <a:rPr lang="en-US" sz="8800" dirty="0" smtClean="0">
                <a:solidFill>
                  <a:schemeClr val="tx1"/>
                </a:solidFill>
              </a:rPr>
              <a:t>EDC-linked dysfunction </a:t>
            </a:r>
            <a:r>
              <a:rPr lang="en-US" sz="8800" dirty="0">
                <a:solidFill>
                  <a:schemeClr val="tx1"/>
                </a:solidFill>
              </a:rPr>
              <a:t>h</a:t>
            </a:r>
            <a:r>
              <a:rPr lang="en-US" sz="8800" dirty="0" smtClean="0">
                <a:solidFill>
                  <a:schemeClr val="tx1"/>
                </a:solidFill>
              </a:rPr>
              <a:t>as been reported for  virtually every organ and tissue of the body.</a:t>
            </a:r>
          </a:p>
          <a:p>
            <a:pPr algn="l"/>
            <a:endParaRPr lang="en-US" sz="9600" dirty="0" smtClean="0">
              <a:solidFill>
                <a:schemeClr val="tx1"/>
              </a:solidFill>
            </a:endParaRPr>
          </a:p>
          <a:p>
            <a:pPr algn="l"/>
            <a:endParaRPr lang="en-US" sz="9600" dirty="0">
              <a:solidFill>
                <a:schemeClr val="tx1"/>
              </a:solidFill>
            </a:endParaRPr>
          </a:p>
          <a:p>
            <a:pPr algn="l"/>
            <a:endParaRPr lang="en-US" sz="9600" dirty="0" smtClean="0">
              <a:solidFill>
                <a:schemeClr val="tx1"/>
              </a:solidFill>
            </a:endParaRPr>
          </a:p>
          <a:p>
            <a:endParaRPr lang="en-US" b="1" dirty="0">
              <a:solidFill>
                <a:schemeClr val="tx1"/>
              </a:solidFill>
            </a:endParaRPr>
          </a:p>
        </p:txBody>
      </p:sp>
      <p:sp>
        <p:nvSpPr>
          <p:cNvPr id="4" name="TextBox 3"/>
          <p:cNvSpPr txBox="1"/>
          <p:nvPr/>
        </p:nvSpPr>
        <p:spPr>
          <a:xfrm>
            <a:off x="8511306" y="1"/>
            <a:ext cx="480293" cy="461665"/>
          </a:xfrm>
          <a:prstGeom prst="rect">
            <a:avLst/>
          </a:prstGeom>
          <a:noFill/>
        </p:spPr>
        <p:txBody>
          <a:bodyPr wrap="square" rtlCol="0">
            <a:spAutoFit/>
          </a:bodyPr>
          <a:lstStyle/>
          <a:p>
            <a:r>
              <a:rPr lang="en-US" sz="2400" dirty="0"/>
              <a:t>4</a:t>
            </a:r>
          </a:p>
        </p:txBody>
      </p:sp>
    </p:spTree>
    <p:extLst>
      <p:ext uri="{BB962C8B-B14F-4D97-AF65-F5344CB8AC3E}">
        <p14:creationId xmlns:p14="http://schemas.microsoft.com/office/powerpoint/2010/main" val="305098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odney\AppData\Local\Microsoft\Windows\Temporary Internet Files\Content.IE5\TAYV1A7N\MC9002219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458" y="846003"/>
            <a:ext cx="916969" cy="8204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odney\AppData\Local\Microsoft\Windows\Temporary Internet Files\Content.IE5\9W7UOC4P\MC9000145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7947" y="1158431"/>
            <a:ext cx="695455" cy="7019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odney\AppData\Local\Microsoft\Windows\Temporary Internet Files\Content.IE5\H5UXP7YW\MC9000479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5063" y="2348590"/>
            <a:ext cx="633360" cy="6333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7824" y="2294794"/>
            <a:ext cx="728499" cy="73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C:\Users\Rodney\AppData\Local\Microsoft\Windows\Temporary Internet Files\Content.IE5\TAYV1A7N\MC90039083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3515" y="5344901"/>
            <a:ext cx="744352" cy="9144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H="1">
            <a:off x="666068" y="1256226"/>
            <a:ext cx="42694" cy="4770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8262" y="1243238"/>
            <a:ext cx="381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510" y="5997692"/>
            <a:ext cx="5823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3212997" y="1850534"/>
            <a:ext cx="0" cy="53964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9816" y="986165"/>
            <a:ext cx="553247" cy="523220"/>
          </a:xfrm>
          <a:prstGeom prst="rect">
            <a:avLst/>
          </a:prstGeom>
          <a:noFill/>
        </p:spPr>
        <p:txBody>
          <a:bodyPr wrap="square" rtlCol="0">
            <a:spAutoFit/>
          </a:bodyPr>
          <a:lstStyle/>
          <a:p>
            <a:r>
              <a:rPr lang="en-US" sz="2800" dirty="0" smtClean="0">
                <a:solidFill>
                  <a:prstClr val="black"/>
                </a:solidFill>
                <a:latin typeface="Times New Roman" pitchFamily="18" charset="0"/>
                <a:cs typeface="Times New Roman" pitchFamily="18" charset="0"/>
              </a:rPr>
              <a:t>0</a:t>
            </a:r>
            <a:endParaRPr lang="en-US" sz="2800" dirty="0">
              <a:solidFill>
                <a:prstClr val="black"/>
              </a:solidFill>
              <a:latin typeface="Times New Roman" pitchFamily="18" charset="0"/>
              <a:cs typeface="Times New Roman" pitchFamily="18" charset="0"/>
            </a:endParaRPr>
          </a:p>
        </p:txBody>
      </p:sp>
      <p:sp>
        <p:nvSpPr>
          <p:cNvPr id="28" name="TextBox 27"/>
          <p:cNvSpPr txBox="1"/>
          <p:nvPr/>
        </p:nvSpPr>
        <p:spPr>
          <a:xfrm>
            <a:off x="929816" y="2223281"/>
            <a:ext cx="543739" cy="523220"/>
          </a:xfrm>
          <a:prstGeom prst="rect">
            <a:avLst/>
          </a:prstGeom>
          <a:noFill/>
        </p:spPr>
        <p:txBody>
          <a:bodyPr wrap="none" rtlCol="0">
            <a:spAutoFit/>
          </a:bodyPr>
          <a:lstStyle/>
          <a:p>
            <a:r>
              <a:rPr lang="en-US" sz="2800" dirty="0" smtClean="0">
                <a:solidFill>
                  <a:prstClr val="black"/>
                </a:solidFill>
                <a:latin typeface="Times New Roman" pitchFamily="18" charset="0"/>
                <a:cs typeface="Times New Roman" pitchFamily="18" charset="0"/>
              </a:rPr>
              <a:t>35</a:t>
            </a:r>
            <a:endParaRPr lang="en-US" sz="2800" dirty="0">
              <a:solidFill>
                <a:prstClr val="black"/>
              </a:solidFill>
              <a:latin typeface="Times New Roman" pitchFamily="18" charset="0"/>
              <a:cs typeface="Times New Roman" pitchFamily="18" charset="0"/>
            </a:endParaRPr>
          </a:p>
        </p:txBody>
      </p:sp>
      <p:sp>
        <p:nvSpPr>
          <p:cNvPr id="21" name="TextBox 20"/>
          <p:cNvSpPr txBox="1"/>
          <p:nvPr/>
        </p:nvSpPr>
        <p:spPr>
          <a:xfrm>
            <a:off x="3633402" y="1239339"/>
            <a:ext cx="564578" cy="523220"/>
          </a:xfrm>
          <a:prstGeom prst="rect">
            <a:avLst/>
          </a:prstGeom>
          <a:noFill/>
        </p:spPr>
        <p:txBody>
          <a:bodyPr wrap="none" rtlCol="0">
            <a:spAutoFit/>
          </a:bodyPr>
          <a:lstStyle/>
          <a:p>
            <a:r>
              <a:rPr lang="en-US" sz="2800" dirty="0" smtClean="0">
                <a:solidFill>
                  <a:prstClr val="black"/>
                </a:solidFill>
                <a:latin typeface="Times New Roman" pitchFamily="18" charset="0"/>
                <a:cs typeface="Times New Roman" pitchFamily="18" charset="0"/>
              </a:rPr>
              <a:t>F1</a:t>
            </a:r>
            <a:endParaRPr lang="en-US" sz="2800" dirty="0">
              <a:solidFill>
                <a:prstClr val="black"/>
              </a:solidFill>
              <a:latin typeface="Times New Roman" pitchFamily="18" charset="0"/>
              <a:cs typeface="Times New Roman" pitchFamily="18" charset="0"/>
            </a:endParaRPr>
          </a:p>
        </p:txBody>
      </p:sp>
      <p:sp>
        <p:nvSpPr>
          <p:cNvPr id="33" name="TextBox 32"/>
          <p:cNvSpPr txBox="1"/>
          <p:nvPr/>
        </p:nvSpPr>
        <p:spPr>
          <a:xfrm>
            <a:off x="4287867" y="2584476"/>
            <a:ext cx="564578" cy="523220"/>
          </a:xfrm>
          <a:prstGeom prst="rect">
            <a:avLst/>
          </a:prstGeom>
          <a:noFill/>
        </p:spPr>
        <p:txBody>
          <a:bodyPr wrap="none" rtlCol="0">
            <a:spAutoFit/>
          </a:bodyPr>
          <a:lstStyle/>
          <a:p>
            <a:r>
              <a:rPr lang="en-US" sz="2800" dirty="0" smtClean="0">
                <a:solidFill>
                  <a:prstClr val="black"/>
                </a:solidFill>
                <a:latin typeface="Times New Roman" pitchFamily="18" charset="0"/>
                <a:cs typeface="Times New Roman" pitchFamily="18" charset="0"/>
              </a:rPr>
              <a:t>F2</a:t>
            </a:r>
            <a:endParaRPr lang="en-US" sz="2800" dirty="0">
              <a:solidFill>
                <a:prstClr val="black"/>
              </a:solidFill>
              <a:latin typeface="Times New Roman" pitchFamily="18" charset="0"/>
              <a:cs typeface="Times New Roman" pitchFamily="18" charset="0"/>
            </a:endParaRPr>
          </a:p>
        </p:txBody>
      </p:sp>
      <p:cxnSp>
        <p:nvCxnSpPr>
          <p:cNvPr id="35" name="Straight Connector 34"/>
          <p:cNvCxnSpPr/>
          <p:nvPr/>
        </p:nvCxnSpPr>
        <p:spPr>
          <a:xfrm>
            <a:off x="496915" y="2515476"/>
            <a:ext cx="381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1967" y="4191000"/>
            <a:ext cx="381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56311" y="3846555"/>
            <a:ext cx="543739" cy="523220"/>
          </a:xfrm>
          <a:prstGeom prst="rect">
            <a:avLst/>
          </a:prstGeom>
          <a:noFill/>
        </p:spPr>
        <p:txBody>
          <a:bodyPr wrap="none" rtlCol="0">
            <a:spAutoFit/>
          </a:bodyPr>
          <a:lstStyle/>
          <a:p>
            <a:r>
              <a:rPr lang="en-US" sz="2800" dirty="0" smtClean="0">
                <a:solidFill>
                  <a:prstClr val="black"/>
                </a:solidFill>
                <a:latin typeface="Times New Roman" pitchFamily="18" charset="0"/>
                <a:cs typeface="Times New Roman" pitchFamily="18" charset="0"/>
              </a:rPr>
              <a:t>70</a:t>
            </a:r>
            <a:endParaRPr lang="en-US" sz="2800" dirty="0">
              <a:solidFill>
                <a:prstClr val="black"/>
              </a:solidFill>
              <a:latin typeface="Times New Roman" pitchFamily="18" charset="0"/>
              <a:cs typeface="Times New Roman" pitchFamily="18" charset="0"/>
            </a:endParaRPr>
          </a:p>
        </p:txBody>
      </p:sp>
      <p:sp>
        <p:nvSpPr>
          <p:cNvPr id="42" name="TextBox 41"/>
          <p:cNvSpPr txBox="1"/>
          <p:nvPr/>
        </p:nvSpPr>
        <p:spPr>
          <a:xfrm>
            <a:off x="929816" y="5736082"/>
            <a:ext cx="723275" cy="523220"/>
          </a:xfrm>
          <a:prstGeom prst="rect">
            <a:avLst/>
          </a:prstGeom>
          <a:noFill/>
        </p:spPr>
        <p:txBody>
          <a:bodyPr wrap="none" rtlCol="0">
            <a:spAutoFit/>
          </a:bodyPr>
          <a:lstStyle/>
          <a:p>
            <a:r>
              <a:rPr lang="en-US" sz="2800" dirty="0" smtClean="0">
                <a:solidFill>
                  <a:prstClr val="black"/>
                </a:solidFill>
                <a:latin typeface="Times New Roman" pitchFamily="18" charset="0"/>
                <a:cs typeface="Times New Roman" pitchFamily="18" charset="0"/>
              </a:rPr>
              <a:t>100</a:t>
            </a:r>
            <a:endParaRPr lang="en-US" sz="2800" dirty="0">
              <a:solidFill>
                <a:prstClr val="black"/>
              </a:solidFill>
              <a:latin typeface="Times New Roman" pitchFamily="18" charset="0"/>
              <a:cs typeface="Times New Roman" pitchFamily="18" charset="0"/>
            </a:endParaRPr>
          </a:p>
        </p:txBody>
      </p:sp>
      <p:sp>
        <p:nvSpPr>
          <p:cNvPr id="24" name="TextBox 23"/>
          <p:cNvSpPr txBox="1"/>
          <p:nvPr/>
        </p:nvSpPr>
        <p:spPr>
          <a:xfrm>
            <a:off x="4506012" y="4724400"/>
            <a:ext cx="4310695" cy="1631216"/>
          </a:xfrm>
          <a:prstGeom prst="rect">
            <a:avLst/>
          </a:prstGeom>
          <a:noFill/>
        </p:spPr>
        <p:txBody>
          <a:bodyPr wrap="square" rtlCol="0">
            <a:spAutoFit/>
          </a:bodyPr>
          <a:lstStyle/>
          <a:p>
            <a:r>
              <a:rPr lang="en-US" sz="2000" dirty="0" smtClean="0">
                <a:solidFill>
                  <a:prstClr val="black"/>
                </a:solidFill>
                <a:latin typeface="Times New Roman" pitchFamily="18" charset="0"/>
                <a:cs typeface="Times New Roman" pitchFamily="18" charset="0"/>
              </a:rPr>
              <a:t>The 65 yr. old F2 woman</a:t>
            </a:r>
          </a:p>
          <a:p>
            <a:r>
              <a:rPr lang="en-US" sz="2000" dirty="0" smtClean="0">
                <a:solidFill>
                  <a:prstClr val="black"/>
                </a:solidFill>
                <a:latin typeface="Times New Roman" pitchFamily="18" charset="0"/>
                <a:cs typeface="Times New Roman" pitchFamily="18" charset="0"/>
              </a:rPr>
              <a:t>could experience </a:t>
            </a:r>
          </a:p>
          <a:p>
            <a:r>
              <a:rPr lang="en-US" sz="2000" dirty="0">
                <a:solidFill>
                  <a:prstClr val="black"/>
                </a:solidFill>
                <a:latin typeface="Times New Roman" pitchFamily="18" charset="0"/>
                <a:cs typeface="Times New Roman" pitchFamily="18" charset="0"/>
              </a:rPr>
              <a:t>a</a:t>
            </a:r>
            <a:r>
              <a:rPr lang="en-US" sz="2000" dirty="0" smtClean="0">
                <a:solidFill>
                  <a:prstClr val="black"/>
                </a:solidFill>
                <a:latin typeface="Times New Roman" pitchFamily="18" charset="0"/>
                <a:cs typeface="Times New Roman" pitchFamily="18" charset="0"/>
              </a:rPr>
              <a:t>n adult-onset chronic disease or condition linked to an EDC exposure of germ cells from 100 years earlier.</a:t>
            </a:r>
            <a:endParaRPr lang="en-US" sz="2000" dirty="0">
              <a:solidFill>
                <a:prstClr val="black"/>
              </a:solidFill>
              <a:latin typeface="Times New Roman" pitchFamily="18" charset="0"/>
              <a:cs typeface="Times New Roman" pitchFamily="18" charset="0"/>
            </a:endParaRPr>
          </a:p>
        </p:txBody>
      </p:sp>
      <p:sp>
        <p:nvSpPr>
          <p:cNvPr id="25" name="TextBox 24"/>
          <p:cNvSpPr txBox="1"/>
          <p:nvPr/>
        </p:nvSpPr>
        <p:spPr>
          <a:xfrm>
            <a:off x="4458504" y="786111"/>
            <a:ext cx="4272199" cy="400110"/>
          </a:xfrm>
          <a:prstGeom prst="rect">
            <a:avLst/>
          </a:prstGeom>
          <a:noFill/>
        </p:spPr>
        <p:txBody>
          <a:bodyPr wrap="square" rtlCol="0">
            <a:spAutoFit/>
          </a:bodyPr>
          <a:lstStyle/>
          <a:p>
            <a:r>
              <a:rPr lang="en-US" sz="2000" dirty="0" smtClean="0">
                <a:solidFill>
                  <a:prstClr val="black"/>
                </a:solidFill>
                <a:latin typeface="Times New Roman" pitchFamily="18" charset="0"/>
                <a:cs typeface="Times New Roman" pitchFamily="18" charset="0"/>
              </a:rPr>
              <a:t>Pregnant Woman Exposed to EDCs</a:t>
            </a:r>
            <a:endParaRPr lang="en-US" sz="2000" dirty="0">
              <a:solidFill>
                <a:prstClr val="black"/>
              </a:solidFill>
              <a:latin typeface="Times New Roman" pitchFamily="18" charset="0"/>
              <a:cs typeface="Times New Roman" pitchFamily="18" charset="0"/>
            </a:endParaRPr>
          </a:p>
        </p:txBody>
      </p:sp>
      <p:cxnSp>
        <p:nvCxnSpPr>
          <p:cNvPr id="27" name="Straight Arrow Connector 26"/>
          <p:cNvCxnSpPr/>
          <p:nvPr/>
        </p:nvCxnSpPr>
        <p:spPr>
          <a:xfrm flipH="1">
            <a:off x="3001476" y="1037477"/>
            <a:ext cx="1327092"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4322" y="664506"/>
            <a:ext cx="1829988" cy="400110"/>
          </a:xfrm>
          <a:prstGeom prst="rect">
            <a:avLst/>
          </a:prstGeom>
          <a:noFill/>
        </p:spPr>
        <p:txBody>
          <a:bodyPr wrap="none" rtlCol="0">
            <a:spAutoFit/>
          </a:bodyPr>
          <a:lstStyle/>
          <a:p>
            <a:r>
              <a:rPr lang="en-US" sz="2000" b="1" dirty="0" smtClean="0">
                <a:solidFill>
                  <a:prstClr val="black"/>
                </a:solidFill>
                <a:latin typeface="Times New Roman" pitchFamily="18" charset="0"/>
                <a:cs typeface="Times New Roman" pitchFamily="18" charset="0"/>
              </a:rPr>
              <a:t>Timeline/Years</a:t>
            </a:r>
            <a:endParaRPr lang="en-US" sz="2000" b="1" dirty="0">
              <a:solidFill>
                <a:prstClr val="black"/>
              </a:solidFill>
              <a:latin typeface="Times New Roman" pitchFamily="18" charset="0"/>
              <a:cs typeface="Times New Roman" pitchFamily="18" charset="0"/>
            </a:endParaRPr>
          </a:p>
        </p:txBody>
      </p:sp>
      <p:pic>
        <p:nvPicPr>
          <p:cNvPr id="4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672" y="3109952"/>
            <a:ext cx="416038" cy="272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7510" y="72850"/>
            <a:ext cx="8143640" cy="646331"/>
          </a:xfrm>
          <a:prstGeom prst="rect">
            <a:avLst/>
          </a:prstGeom>
          <a:noFill/>
        </p:spPr>
        <p:txBody>
          <a:bodyPr wrap="none" rtlCol="0">
            <a:spAutoFit/>
          </a:bodyPr>
          <a:lstStyle/>
          <a:p>
            <a:r>
              <a:rPr lang="en-US" b="1" dirty="0" smtClean="0">
                <a:solidFill>
                  <a:prstClr val="black"/>
                </a:solidFill>
              </a:rPr>
              <a:t>Act Now to Protect Against EDCs: Direct Prenatal Exposure to EDCs Can Produce a </a:t>
            </a:r>
          </a:p>
          <a:p>
            <a:r>
              <a:rPr lang="en-US" b="1" dirty="0" smtClean="0">
                <a:solidFill>
                  <a:prstClr val="black"/>
                </a:solidFill>
              </a:rPr>
              <a:t>Century of Developmentally-Programmed Disease</a:t>
            </a:r>
            <a:endParaRPr lang="en-US" b="1" dirty="0">
              <a:solidFill>
                <a:prstClr val="black"/>
              </a:solidFill>
            </a:endParaRPr>
          </a:p>
        </p:txBody>
      </p:sp>
      <p:sp>
        <p:nvSpPr>
          <p:cNvPr id="15" name="TextBox 14"/>
          <p:cNvSpPr txBox="1"/>
          <p:nvPr/>
        </p:nvSpPr>
        <p:spPr>
          <a:xfrm>
            <a:off x="-23309" y="6488668"/>
            <a:ext cx="5213094" cy="307777"/>
          </a:xfrm>
          <a:prstGeom prst="rect">
            <a:avLst/>
          </a:prstGeom>
          <a:noFill/>
        </p:spPr>
        <p:txBody>
          <a:bodyPr wrap="none" rtlCol="0">
            <a:spAutoFit/>
          </a:bodyPr>
          <a:lstStyle/>
          <a:p>
            <a:r>
              <a:rPr lang="en-US" sz="1400" dirty="0" smtClean="0"/>
              <a:t>Adapted from Dietert, Transgenerational Epigenetics of EDCs, in press</a:t>
            </a:r>
            <a:endParaRPr lang="en-US" sz="1400" dirty="0"/>
          </a:p>
        </p:txBody>
      </p:sp>
      <p:sp>
        <p:nvSpPr>
          <p:cNvPr id="4" name="TextBox 3"/>
          <p:cNvSpPr txBox="1"/>
          <p:nvPr/>
        </p:nvSpPr>
        <p:spPr>
          <a:xfrm>
            <a:off x="8730703" y="45492"/>
            <a:ext cx="340158" cy="461665"/>
          </a:xfrm>
          <a:prstGeom prst="rect">
            <a:avLst/>
          </a:prstGeom>
          <a:noFill/>
        </p:spPr>
        <p:txBody>
          <a:bodyPr wrap="none" rtlCol="0">
            <a:spAutoFit/>
          </a:bodyPr>
          <a:lstStyle/>
          <a:p>
            <a:r>
              <a:rPr lang="en-US" sz="2400" dirty="0"/>
              <a:t>5</a:t>
            </a:r>
          </a:p>
        </p:txBody>
      </p:sp>
      <p:sp>
        <p:nvSpPr>
          <p:cNvPr id="5" name="TextBox 4"/>
          <p:cNvSpPr txBox="1"/>
          <p:nvPr/>
        </p:nvSpPr>
        <p:spPr>
          <a:xfrm>
            <a:off x="4225965" y="1131617"/>
            <a:ext cx="4880375" cy="369332"/>
          </a:xfrm>
          <a:prstGeom prst="rect">
            <a:avLst/>
          </a:prstGeom>
          <a:noFill/>
        </p:spPr>
        <p:txBody>
          <a:bodyPr wrap="none" rtlCol="0">
            <a:spAutoFit/>
          </a:bodyPr>
          <a:lstStyle/>
          <a:p>
            <a:r>
              <a:rPr lang="en-US" dirty="0" smtClean="0"/>
              <a:t>Both somatic and germ-line fetal cells are exposed</a:t>
            </a:r>
            <a:endParaRPr lang="en-US" dirty="0"/>
          </a:p>
        </p:txBody>
      </p:sp>
      <p:sp>
        <p:nvSpPr>
          <p:cNvPr id="6" name="TextBox 5"/>
          <p:cNvSpPr txBox="1"/>
          <p:nvPr/>
        </p:nvSpPr>
        <p:spPr>
          <a:xfrm>
            <a:off x="4953000" y="2338254"/>
            <a:ext cx="2717154" cy="1015663"/>
          </a:xfrm>
          <a:prstGeom prst="rect">
            <a:avLst/>
          </a:prstGeom>
          <a:noFill/>
        </p:spPr>
        <p:txBody>
          <a:bodyPr wrap="none" rtlCol="0">
            <a:spAutoFit/>
          </a:bodyPr>
          <a:lstStyle/>
          <a:p>
            <a:r>
              <a:rPr lang="en-US" sz="2000" dirty="0" smtClean="0"/>
              <a:t>EDC-induced epigenetic </a:t>
            </a:r>
          </a:p>
          <a:p>
            <a:r>
              <a:rPr lang="en-US" sz="2000" dirty="0" smtClean="0"/>
              <a:t>alterations are </a:t>
            </a:r>
          </a:p>
          <a:p>
            <a:r>
              <a:rPr lang="en-US" sz="2000" dirty="0" smtClean="0"/>
              <a:t>present in the F2</a:t>
            </a:r>
            <a:endParaRPr lang="en-US" sz="2000" dirty="0"/>
          </a:p>
        </p:txBody>
      </p:sp>
      <p:sp>
        <p:nvSpPr>
          <p:cNvPr id="10" name="TextBox 9"/>
          <p:cNvSpPr txBox="1"/>
          <p:nvPr/>
        </p:nvSpPr>
        <p:spPr>
          <a:xfrm>
            <a:off x="1904310" y="5058973"/>
            <a:ext cx="1410194" cy="1200329"/>
          </a:xfrm>
          <a:prstGeom prst="rect">
            <a:avLst/>
          </a:prstGeom>
          <a:noFill/>
        </p:spPr>
        <p:txBody>
          <a:bodyPr wrap="none" rtlCol="0">
            <a:spAutoFit/>
          </a:bodyPr>
          <a:lstStyle/>
          <a:p>
            <a:r>
              <a:rPr lang="en-US" dirty="0" smtClean="0"/>
              <a:t>Lupus</a:t>
            </a:r>
          </a:p>
          <a:p>
            <a:r>
              <a:rPr lang="en-US" dirty="0" smtClean="0"/>
              <a:t>CDV</a:t>
            </a:r>
          </a:p>
          <a:p>
            <a:r>
              <a:rPr lang="en-US" dirty="0" smtClean="0"/>
              <a:t>Osteoporosis</a:t>
            </a:r>
          </a:p>
          <a:p>
            <a:r>
              <a:rPr lang="en-US" dirty="0" smtClean="0"/>
              <a:t>Frailty?</a:t>
            </a:r>
            <a:endParaRPr lang="en-US" dirty="0"/>
          </a:p>
        </p:txBody>
      </p:sp>
    </p:spTree>
    <p:extLst>
      <p:ext uri="{BB962C8B-B14F-4D97-AF65-F5344CB8AC3E}">
        <p14:creationId xmlns:p14="http://schemas.microsoft.com/office/powerpoint/2010/main" val="163258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702" y="526381"/>
            <a:ext cx="7696200" cy="838199"/>
          </a:xfrm>
          <a:ln>
            <a:solidFill>
              <a:schemeClr val="tx1"/>
            </a:solidFill>
          </a:ln>
        </p:spPr>
        <p:txBody>
          <a:bodyPr>
            <a:normAutofit/>
          </a:bodyPr>
          <a:lstStyle/>
          <a:p>
            <a:r>
              <a:rPr lang="en-US" sz="2800" dirty="0" smtClean="0">
                <a:latin typeface="Times New Roman" pitchFamily="18" charset="0"/>
                <a:cs typeface="Times New Roman" pitchFamily="18" charset="0"/>
              </a:rPr>
              <a:t>1,000 EDCs across different chemical categories</a:t>
            </a:r>
            <a:endParaRPr lang="en-US" sz="2800" dirty="0">
              <a:latin typeface="Times New Roman" pitchFamily="18" charset="0"/>
              <a:cs typeface="Times New Roman" pitchFamily="18" charset="0"/>
            </a:endParaRPr>
          </a:p>
        </p:txBody>
      </p:sp>
      <p:cxnSp>
        <p:nvCxnSpPr>
          <p:cNvPr id="5" name="Straight Arrow Connector 4"/>
          <p:cNvCxnSpPr/>
          <p:nvPr/>
        </p:nvCxnSpPr>
        <p:spPr>
          <a:xfrm>
            <a:off x="2438400" y="1466487"/>
            <a:ext cx="0" cy="140897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9747" y="3748218"/>
            <a:ext cx="274639" cy="196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0019" y="2950503"/>
            <a:ext cx="8079456" cy="523220"/>
          </a:xfrm>
          <a:prstGeom prst="rect">
            <a:avLst/>
          </a:prstGeom>
          <a:noFill/>
          <a:ln>
            <a:solidFill>
              <a:schemeClr val="tx1"/>
            </a:solidFill>
          </a:ln>
        </p:spPr>
        <p:txBody>
          <a:bodyPr wrap="none" rtlCol="0">
            <a:spAutoFit/>
          </a:bodyPr>
          <a:lstStyle/>
          <a:p>
            <a:r>
              <a:rPr lang="en-US" sz="2800" dirty="0">
                <a:solidFill>
                  <a:srgbClr val="FF0000"/>
                </a:solidFill>
                <a:latin typeface="Times New Roman" pitchFamily="18" charset="0"/>
                <a:cs typeface="Times New Roman" pitchFamily="18" charset="0"/>
              </a:rPr>
              <a:t>M</a:t>
            </a:r>
            <a:r>
              <a:rPr lang="en-US" sz="2800" dirty="0" smtClean="0">
                <a:solidFill>
                  <a:srgbClr val="FF0000"/>
                </a:solidFill>
                <a:latin typeface="Times New Roman" pitchFamily="18" charset="0"/>
                <a:cs typeface="Times New Roman" pitchFamily="18" charset="0"/>
              </a:rPr>
              <a:t>ultiple Pathways and Forms of Endocrine Disruption</a:t>
            </a:r>
            <a:endParaRPr lang="en-US" sz="2800" dirty="0">
              <a:solidFill>
                <a:srgbClr val="FF0000"/>
              </a:solidFill>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5545" y="3733065"/>
            <a:ext cx="274637"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739992"/>
            <a:ext cx="274637"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3796723"/>
            <a:ext cx="274637"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7682" y="5765223"/>
            <a:ext cx="9067800" cy="523220"/>
          </a:xfrm>
          <a:prstGeom prst="rect">
            <a:avLst/>
          </a:prstGeom>
          <a:noFill/>
          <a:ln>
            <a:solidFill>
              <a:schemeClr val="tx1"/>
            </a:solidFill>
          </a:ln>
        </p:spPr>
        <p:txBody>
          <a:bodyPr wrap="square" rtlCol="0">
            <a:spAutoFit/>
          </a:bodyPr>
          <a:lstStyle/>
          <a:p>
            <a:r>
              <a:rPr lang="en-US" sz="2400" dirty="0" smtClean="0">
                <a:solidFill>
                  <a:srgbClr val="FF0000"/>
                </a:solidFill>
                <a:latin typeface="Times New Roman" pitchFamily="18" charset="0"/>
                <a:cs typeface="Times New Roman" pitchFamily="18" charset="0"/>
              </a:rPr>
              <a:t>A Myriad of Disparate Tissue-Related Chronic Diseases</a:t>
            </a:r>
            <a:r>
              <a:rPr lang="en-US" sz="2800" dirty="0" smtClean="0">
                <a:solidFill>
                  <a:srgbClr val="FF0000"/>
                </a:solidFill>
                <a:latin typeface="Times New Roman" pitchFamily="18" charset="0"/>
                <a:cs typeface="Times New Roman" pitchFamily="18" charset="0"/>
              </a:rPr>
              <a:t> and </a:t>
            </a:r>
            <a:r>
              <a:rPr lang="en-US" sz="2400" dirty="0" smtClean="0">
                <a:solidFill>
                  <a:srgbClr val="FF0000"/>
                </a:solidFill>
                <a:latin typeface="Times New Roman" pitchFamily="18" charset="0"/>
                <a:cs typeface="Times New Roman" pitchFamily="18" charset="0"/>
              </a:rPr>
              <a:t>Conditions</a:t>
            </a:r>
            <a:endParaRPr lang="en-US" sz="2400" dirty="0">
              <a:solidFill>
                <a:srgbClr val="FF0000"/>
              </a:solidFill>
              <a:latin typeface="Times New Roman" pitchFamily="18" charset="0"/>
              <a:cs typeface="Times New Roman" pitchFamily="18" charset="0"/>
            </a:endParaRPr>
          </a:p>
        </p:txBody>
      </p:sp>
      <p:sp>
        <p:nvSpPr>
          <p:cNvPr id="3" name="TextBox 2"/>
          <p:cNvSpPr txBox="1"/>
          <p:nvPr/>
        </p:nvSpPr>
        <p:spPr>
          <a:xfrm>
            <a:off x="15658" y="4298650"/>
            <a:ext cx="321434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Can these be simplified?</a:t>
            </a:r>
            <a:endParaRPr lang="en-US" sz="2400" dirty="0">
              <a:latin typeface="Times New Roman" pitchFamily="18" charset="0"/>
              <a:cs typeface="Times New Roman" pitchFamily="18" charset="0"/>
            </a:endParaRPr>
          </a:p>
        </p:txBody>
      </p:sp>
      <p:sp>
        <p:nvSpPr>
          <p:cNvPr id="4" name="Down Arrow 3"/>
          <p:cNvSpPr/>
          <p:nvPr/>
        </p:nvSpPr>
        <p:spPr>
          <a:xfrm>
            <a:off x="2177391" y="4732045"/>
            <a:ext cx="277711" cy="883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flipV="1">
            <a:off x="2173456" y="3516819"/>
            <a:ext cx="264944" cy="824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612157" y="64716"/>
            <a:ext cx="340158" cy="461665"/>
          </a:xfrm>
          <a:prstGeom prst="rect">
            <a:avLst/>
          </a:prstGeom>
          <a:noFill/>
        </p:spPr>
        <p:txBody>
          <a:bodyPr wrap="none" rtlCol="0">
            <a:spAutoFit/>
          </a:bodyPr>
          <a:lstStyle/>
          <a:p>
            <a:r>
              <a:rPr lang="en-US" sz="2400" dirty="0"/>
              <a:t>6</a:t>
            </a:r>
          </a:p>
        </p:txBody>
      </p:sp>
      <p:cxnSp>
        <p:nvCxnSpPr>
          <p:cNvPr id="18" name="Straight Arrow Connector 17"/>
          <p:cNvCxnSpPr/>
          <p:nvPr/>
        </p:nvCxnSpPr>
        <p:spPr>
          <a:xfrm>
            <a:off x="3962400" y="1476153"/>
            <a:ext cx="0" cy="140897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555673" y="1466486"/>
            <a:ext cx="0" cy="140897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39000" y="1476153"/>
            <a:ext cx="0" cy="140897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7991" y="4809882"/>
            <a:ext cx="1531573" cy="646331"/>
          </a:xfrm>
          <a:prstGeom prst="rect">
            <a:avLst/>
          </a:prstGeom>
          <a:noFill/>
        </p:spPr>
        <p:txBody>
          <a:bodyPr wrap="none" rtlCol="0">
            <a:spAutoFit/>
          </a:bodyPr>
          <a:lstStyle/>
          <a:p>
            <a:r>
              <a:rPr lang="en-US" dirty="0" smtClean="0">
                <a:solidFill>
                  <a:srgbClr val="002060"/>
                </a:solidFill>
              </a:rPr>
              <a:t>(</a:t>
            </a:r>
            <a:r>
              <a:rPr lang="en-US" dirty="0">
                <a:solidFill>
                  <a:srgbClr val="002060"/>
                </a:solidFill>
              </a:rPr>
              <a:t>M</a:t>
            </a:r>
            <a:r>
              <a:rPr lang="en-US" dirty="0" smtClean="0">
                <a:solidFill>
                  <a:srgbClr val="002060"/>
                </a:solidFill>
              </a:rPr>
              <a:t>isregulated </a:t>
            </a:r>
          </a:p>
          <a:p>
            <a:r>
              <a:rPr lang="en-US" dirty="0" smtClean="0">
                <a:solidFill>
                  <a:srgbClr val="002060"/>
                </a:solidFill>
              </a:rPr>
              <a:t>Inflammation</a:t>
            </a:r>
            <a:r>
              <a:rPr lang="en-US" dirty="0" smtClean="0">
                <a:solidFill>
                  <a:srgbClr val="7030A0"/>
                </a:solidFill>
              </a:rPr>
              <a:t>)</a:t>
            </a:r>
            <a:endParaRPr lang="en-US" dirty="0">
              <a:solidFill>
                <a:srgbClr val="7030A0"/>
              </a:solidFill>
            </a:endParaRPr>
          </a:p>
        </p:txBody>
      </p:sp>
    </p:spTree>
    <p:extLst>
      <p:ext uri="{BB962C8B-B14F-4D97-AF65-F5344CB8AC3E}">
        <p14:creationId xmlns:p14="http://schemas.microsoft.com/office/powerpoint/2010/main" val="582514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094" y="1447800"/>
            <a:ext cx="8680453" cy="2308324"/>
          </a:xfrm>
          <a:prstGeom prst="rect">
            <a:avLst/>
          </a:prstGeom>
          <a:noFill/>
        </p:spPr>
        <p:txBody>
          <a:bodyPr wrap="none" rtlCol="0">
            <a:spAutoFit/>
          </a:bodyPr>
          <a:lstStyle/>
          <a:p>
            <a:r>
              <a:rPr lang="en-US" sz="2400" dirty="0" smtClean="0">
                <a:latin typeface="Times New Roman" pitchFamily="18" charset="0"/>
                <a:cs typeface="Times New Roman" pitchFamily="18" charset="0"/>
              </a:rPr>
              <a:t>NIH STEP Forum</a:t>
            </a:r>
          </a:p>
          <a:p>
            <a:r>
              <a:rPr lang="en-US" sz="2400" dirty="0" smtClean="0">
                <a:latin typeface="Times New Roman" pitchFamily="18" charset="0"/>
                <a:cs typeface="Times New Roman" pitchFamily="18" charset="0"/>
              </a:rPr>
              <a:t>STEP </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Inflammation: The Root and Route of Chronic Diseases? </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HHS Only) </a:t>
            </a:r>
          </a:p>
          <a:p>
            <a:r>
              <a:rPr lang="en-US" sz="2400" dirty="0">
                <a:latin typeface="Times New Roman" pitchFamily="18" charset="0"/>
                <a:cs typeface="Times New Roman" pitchFamily="18" charset="0"/>
              </a:rPr>
              <a:t>Tuesday, November 15, 2011</a:t>
            </a:r>
          </a:p>
          <a:p>
            <a:r>
              <a:rPr lang="en-US" sz="2400" dirty="0">
                <a:latin typeface="Times New Roman" pitchFamily="18" charset="0"/>
                <a:cs typeface="Times New Roman" pitchFamily="18" charset="0"/>
              </a:rPr>
              <a:t> Jerry Phelps, Rodney Dietert, Charles Serhan and David Mosser</a:t>
            </a:r>
          </a:p>
          <a:p>
            <a:r>
              <a:rPr lang="en-US" sz="2400" dirty="0">
                <a:latin typeface="Times New Roman" pitchFamily="18" charset="0"/>
                <a:cs typeface="Times New Roman" pitchFamily="18" charset="0"/>
              </a:rPr>
              <a:t> 441 views (276 live, 165 VOD)</a:t>
            </a:r>
          </a:p>
        </p:txBody>
      </p:sp>
      <p:sp>
        <p:nvSpPr>
          <p:cNvPr id="6" name="TextBox 5"/>
          <p:cNvSpPr txBox="1"/>
          <p:nvPr/>
        </p:nvSpPr>
        <p:spPr>
          <a:xfrm>
            <a:off x="339288" y="3962400"/>
            <a:ext cx="8229600" cy="2308324"/>
          </a:xfrm>
          <a:prstGeom prst="rect">
            <a:avLst/>
          </a:prstGeom>
          <a:noFill/>
        </p:spPr>
        <p:txBody>
          <a:bodyPr wrap="square" rtlCol="0">
            <a:spAutoFit/>
          </a:bodyPr>
          <a:lstStyle/>
          <a:p>
            <a:r>
              <a:rPr lang="en-US" sz="2400" dirty="0" smtClean="0">
                <a:latin typeface="Times New Roman" pitchFamily="18" charset="0"/>
                <a:cs typeface="Times New Roman" pitchFamily="18" charset="0"/>
              </a:rPr>
              <a:t>NIEHS Partnership for Environmental Public Health </a:t>
            </a:r>
          </a:p>
          <a:p>
            <a:r>
              <a:rPr lang="en-US" sz="2400" dirty="0" smtClean="0">
                <a:latin typeface="Times New Roman" pitchFamily="18" charset="0"/>
                <a:cs typeface="Times New Roman" pitchFamily="18" charset="0"/>
              </a:rPr>
              <a:t>PEPH </a:t>
            </a:r>
            <a:r>
              <a:rPr lang="en-US" sz="2400" dirty="0">
                <a:latin typeface="Times New Roman" pitchFamily="18" charset="0"/>
                <a:cs typeface="Times New Roman" pitchFamily="18" charset="0"/>
              </a:rPr>
              <a:t>Webinar - </a:t>
            </a:r>
            <a:r>
              <a:rPr lang="en-US" sz="2400" b="1" dirty="0">
                <a:latin typeface="Times New Roman" pitchFamily="18" charset="0"/>
                <a:cs typeface="Times New Roman" pitchFamily="18" charset="0"/>
              </a:rPr>
              <a:t>Connecting Environmental Exposures to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Chronic </a:t>
            </a:r>
            <a:r>
              <a:rPr lang="en-US" sz="2400" b="1" dirty="0">
                <a:latin typeface="Times New Roman" pitchFamily="18" charset="0"/>
                <a:cs typeface="Times New Roman" pitchFamily="18" charset="0"/>
              </a:rPr>
              <a:t>Inflammation and Diseases</a:t>
            </a:r>
          </a:p>
          <a:p>
            <a:r>
              <a:rPr lang="en-US" sz="2400" dirty="0">
                <a:latin typeface="Times New Roman" pitchFamily="18" charset="0"/>
                <a:cs typeface="Times New Roman" pitchFamily="18" charset="0"/>
              </a:rPr>
              <a:t>February 28th, 2012 – 12:00 to 1:30 p.m. ET</a:t>
            </a:r>
          </a:p>
          <a:p>
            <a:r>
              <a:rPr lang="en-US" sz="2400" dirty="0">
                <a:latin typeface="Times New Roman" pitchFamily="18" charset="0"/>
                <a:cs typeface="Times New Roman" pitchFamily="18" charset="0"/>
              </a:rPr>
              <a:t>Webinar Summary  (337KB) </a:t>
            </a:r>
          </a:p>
          <a:p>
            <a:r>
              <a:rPr lang="en-US" sz="2400" dirty="0">
                <a:latin typeface="Times New Roman" pitchFamily="18" charset="0"/>
                <a:cs typeface="Times New Roman" pitchFamily="18" charset="0"/>
              </a:rPr>
              <a:t>NIEHS Calendar</a:t>
            </a:r>
          </a:p>
        </p:txBody>
      </p:sp>
      <p:sp>
        <p:nvSpPr>
          <p:cNvPr id="7" name="TextBox 6"/>
          <p:cNvSpPr txBox="1"/>
          <p:nvPr/>
        </p:nvSpPr>
        <p:spPr>
          <a:xfrm>
            <a:off x="497407" y="558883"/>
            <a:ext cx="8259825"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NIH Examination of the Inflammation-Chronic Disease Link</a:t>
            </a:r>
            <a:endParaRPr lang="en-US" sz="2400" b="1" dirty="0">
              <a:latin typeface="Times New Roman" pitchFamily="18" charset="0"/>
              <a:cs typeface="Times New Roman" pitchFamily="18" charset="0"/>
            </a:endParaRPr>
          </a:p>
        </p:txBody>
      </p:sp>
      <p:sp>
        <p:nvSpPr>
          <p:cNvPr id="2" name="TextBox 1"/>
          <p:cNvSpPr txBox="1"/>
          <p:nvPr/>
        </p:nvSpPr>
        <p:spPr>
          <a:xfrm>
            <a:off x="8757232" y="79330"/>
            <a:ext cx="340158" cy="461665"/>
          </a:xfrm>
          <a:prstGeom prst="rect">
            <a:avLst/>
          </a:prstGeom>
          <a:noFill/>
        </p:spPr>
        <p:txBody>
          <a:bodyPr wrap="none" rtlCol="0">
            <a:spAutoFit/>
          </a:bodyPr>
          <a:lstStyle/>
          <a:p>
            <a:r>
              <a:rPr lang="en-US" sz="2400" dirty="0"/>
              <a:t>7</a:t>
            </a:r>
          </a:p>
        </p:txBody>
      </p:sp>
    </p:spTree>
    <p:extLst>
      <p:ext uri="{BB962C8B-B14F-4D97-AF65-F5344CB8AC3E}">
        <p14:creationId xmlns:p14="http://schemas.microsoft.com/office/powerpoint/2010/main" val="312274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09" y="1634009"/>
            <a:ext cx="8839200" cy="5570756"/>
          </a:xfrm>
          <a:prstGeom prst="rect">
            <a:avLst/>
          </a:prstGeom>
          <a:noFill/>
        </p:spPr>
        <p:txBody>
          <a:bodyPr wrap="square" rtlCol="0">
            <a:spAutoFit/>
          </a:bodyPr>
          <a:lstStyle/>
          <a:p>
            <a:r>
              <a:rPr lang="en-US" sz="2000" dirty="0" smtClean="0">
                <a:solidFill>
                  <a:prstClr val="black"/>
                </a:solidFill>
                <a:latin typeface="Arial" pitchFamily="34" charset="0"/>
                <a:cs typeface="Arial" pitchFamily="34" charset="0"/>
              </a:rPr>
              <a:t>	</a:t>
            </a:r>
          </a:p>
          <a:p>
            <a:pPr marL="800100" lvl="1" indent="-342900">
              <a:buFont typeface="Arial" pitchFamily="34" charset="0"/>
              <a:buChar char="•"/>
            </a:pPr>
            <a:r>
              <a:rPr lang="en-US" sz="2400" dirty="0">
                <a:solidFill>
                  <a:srgbClr val="C00000"/>
                </a:solidFill>
                <a:latin typeface="Times New Roman" pitchFamily="18" charset="0"/>
                <a:cs typeface="Times New Roman" pitchFamily="18" charset="0"/>
              </a:rPr>
              <a:t>T</a:t>
            </a:r>
            <a:r>
              <a:rPr lang="en-US" sz="2400" dirty="0" smtClean="0">
                <a:solidFill>
                  <a:srgbClr val="C00000"/>
                </a:solidFill>
                <a:latin typeface="Times New Roman" pitchFamily="18" charset="0"/>
                <a:cs typeface="Times New Roman" pitchFamily="18" charset="0"/>
              </a:rPr>
              <a:t>he </a:t>
            </a:r>
            <a:r>
              <a:rPr lang="en-US" sz="2400" dirty="0">
                <a:solidFill>
                  <a:srgbClr val="C00000"/>
                </a:solidFill>
                <a:latin typeface="Times New Roman" pitchFamily="18" charset="0"/>
                <a:cs typeface="Times New Roman" pitchFamily="18" charset="0"/>
              </a:rPr>
              <a:t>N</a:t>
            </a:r>
            <a:r>
              <a:rPr lang="en-US" sz="2400" dirty="0" smtClean="0">
                <a:solidFill>
                  <a:srgbClr val="C00000"/>
                </a:solidFill>
                <a:latin typeface="Times New Roman" pitchFamily="18" charset="0"/>
                <a:cs typeface="Times New Roman" pitchFamily="18" charset="0"/>
              </a:rPr>
              <a:t>umber #1 Cause of Mortality Worldwide (63%)*</a:t>
            </a:r>
          </a:p>
          <a:p>
            <a:pPr marL="800100" lvl="1" indent="-342900">
              <a:buFont typeface="Arial" pitchFamily="34" charset="0"/>
              <a:buChar char="•"/>
            </a:pPr>
            <a:endParaRPr lang="en-US" sz="2400" dirty="0">
              <a:solidFill>
                <a:srgbClr val="C00000"/>
              </a:solidFill>
              <a:latin typeface="Times New Roman" pitchFamily="18" charset="0"/>
              <a:cs typeface="Times New Roman" pitchFamily="18" charset="0"/>
            </a:endParaRPr>
          </a:p>
          <a:p>
            <a:pPr marL="800100" lvl="1" indent="-342900">
              <a:buFont typeface="Arial" pitchFamily="34" charset="0"/>
              <a:buChar char="•"/>
            </a:pPr>
            <a:r>
              <a:rPr lang="en-US" sz="2400" dirty="0">
                <a:solidFill>
                  <a:srgbClr val="C00000"/>
                </a:solidFill>
                <a:latin typeface="Times New Roman" pitchFamily="18" charset="0"/>
                <a:cs typeface="Times New Roman" pitchFamily="18" charset="0"/>
              </a:rPr>
              <a:t>Most Chronic Diseases are Increasing in </a:t>
            </a:r>
            <a:r>
              <a:rPr lang="en-US" sz="2400" dirty="0" smtClean="0">
                <a:solidFill>
                  <a:srgbClr val="C00000"/>
                </a:solidFill>
                <a:latin typeface="Times New Roman" pitchFamily="18" charset="0"/>
                <a:cs typeface="Times New Roman" pitchFamily="18" charset="0"/>
              </a:rPr>
              <a:t>Prevalence</a:t>
            </a:r>
          </a:p>
          <a:p>
            <a:pPr marL="800100" lvl="1" indent="-342900">
              <a:buFont typeface="Arial" pitchFamily="34" charset="0"/>
              <a:buChar char="•"/>
            </a:pPr>
            <a:endParaRPr lang="en-US" sz="2400" dirty="0">
              <a:solidFill>
                <a:srgbClr val="C00000"/>
              </a:solidFill>
              <a:latin typeface="Times New Roman" pitchFamily="18" charset="0"/>
              <a:cs typeface="Times New Roman" pitchFamily="18" charset="0"/>
            </a:endParaRPr>
          </a:p>
          <a:p>
            <a:pPr marL="800100" lvl="1" indent="-342900">
              <a:buFont typeface="Arial" pitchFamily="34" charset="0"/>
              <a:buChar char="•"/>
            </a:pPr>
            <a:r>
              <a:rPr lang="en-US" sz="2400" dirty="0" smtClean="0">
                <a:solidFill>
                  <a:srgbClr val="C00000"/>
                </a:solidFill>
                <a:latin typeface="Times New Roman" pitchFamily="18" charset="0"/>
                <a:cs typeface="Times New Roman" pitchFamily="18" charset="0"/>
              </a:rPr>
              <a:t>They Dramatically Impact Quality </a:t>
            </a:r>
            <a:r>
              <a:rPr lang="en-US" sz="2400" dirty="0">
                <a:solidFill>
                  <a:srgbClr val="C00000"/>
                </a:solidFill>
                <a:latin typeface="Times New Roman" pitchFamily="18" charset="0"/>
                <a:cs typeface="Times New Roman" pitchFamily="18" charset="0"/>
              </a:rPr>
              <a:t>of Life</a:t>
            </a:r>
          </a:p>
          <a:p>
            <a:endParaRPr lang="en-US" sz="2400" dirty="0" smtClean="0">
              <a:solidFill>
                <a:srgbClr val="C00000"/>
              </a:solidFill>
              <a:latin typeface="Times New Roman" pitchFamily="18" charset="0"/>
              <a:cs typeface="Times New Roman" pitchFamily="18" charset="0"/>
            </a:endParaRPr>
          </a:p>
          <a:p>
            <a:pPr marL="800100" lvl="1" indent="-342900">
              <a:buFont typeface="Arial" pitchFamily="34" charset="0"/>
              <a:buChar char="•"/>
            </a:pPr>
            <a:r>
              <a:rPr lang="en-US" sz="2400" dirty="0" smtClean="0">
                <a:solidFill>
                  <a:srgbClr val="C00000"/>
                </a:solidFill>
                <a:latin typeface="Times New Roman" pitchFamily="18" charset="0"/>
                <a:cs typeface="Times New Roman" pitchFamily="18" charset="0"/>
              </a:rPr>
              <a:t>Estimated to Cost 48% of Global GDPs by 2030*</a:t>
            </a:r>
          </a:p>
          <a:p>
            <a:pPr lvl="1"/>
            <a:endParaRPr lang="en-US" sz="2400" dirty="0">
              <a:solidFill>
                <a:srgbClr val="C00000"/>
              </a:solidFill>
              <a:latin typeface="Times New Roman" pitchFamily="18" charset="0"/>
              <a:cs typeface="Times New Roman" pitchFamily="18" charset="0"/>
            </a:endParaRPr>
          </a:p>
          <a:p>
            <a:pPr marL="800100" lvl="1" indent="-342900">
              <a:buFont typeface="Arial" pitchFamily="34" charset="0"/>
              <a:buChar char="•"/>
            </a:pPr>
            <a:r>
              <a:rPr lang="en-US" sz="2400" dirty="0" smtClean="0">
                <a:solidFill>
                  <a:srgbClr val="C00000"/>
                </a:solidFill>
                <a:latin typeface="Times New Roman" pitchFamily="18" charset="0"/>
                <a:cs typeface="Times New Roman" pitchFamily="18" charset="0"/>
              </a:rPr>
              <a:t>45.3% of all US adults age 65 and above have two or more chronic diseases: a 20% increase from the previous decade.*</a:t>
            </a:r>
          </a:p>
          <a:p>
            <a:endParaRPr lang="en-US" sz="2000" dirty="0">
              <a:solidFill>
                <a:srgbClr val="C00000"/>
              </a:solidFill>
              <a:latin typeface="Arial" pitchFamily="34" charset="0"/>
              <a:cs typeface="Arial" pitchFamily="34" charset="0"/>
            </a:endParaRPr>
          </a:p>
          <a:p>
            <a:pPr algn="ctr"/>
            <a:r>
              <a:rPr lang="en-US" dirty="0" smtClean="0">
                <a:solidFill>
                  <a:prstClr val="black"/>
                </a:solidFill>
                <a:latin typeface="Times New Roman" pitchFamily="18" charset="0"/>
                <a:cs typeface="Times New Roman" pitchFamily="18" charset="0"/>
              </a:rPr>
              <a:t>*Joint 2011 report: Harvard School of Public Health and World Economic Forum</a:t>
            </a:r>
          </a:p>
          <a:p>
            <a:pPr algn="ctr"/>
            <a:r>
              <a:rPr lang="en-US" dirty="0" smtClean="0">
                <a:solidFill>
                  <a:prstClr val="black"/>
                </a:solidFill>
                <a:latin typeface="Times New Roman" pitchFamily="18" charset="0"/>
                <a:cs typeface="Times New Roman" pitchFamily="18" charset="0"/>
              </a:rPr>
              <a:t>and </a:t>
            </a:r>
            <a:r>
              <a:rPr lang="en-US" dirty="0">
                <a:solidFill>
                  <a:prstClr val="black"/>
                </a:solidFill>
                <a:latin typeface="Times New Roman" pitchFamily="18" charset="0"/>
                <a:cs typeface="Times New Roman" pitchFamily="18" charset="0"/>
              </a:rPr>
              <a:t>NCHS Data </a:t>
            </a:r>
            <a:r>
              <a:rPr lang="en-US" dirty="0" smtClean="0">
                <a:solidFill>
                  <a:prstClr val="black"/>
                </a:solidFill>
                <a:latin typeface="Times New Roman" pitchFamily="18" charset="0"/>
                <a:cs typeface="Times New Roman" pitchFamily="18" charset="0"/>
              </a:rPr>
              <a:t>Brief Number </a:t>
            </a:r>
            <a:r>
              <a:rPr lang="en-US" dirty="0">
                <a:solidFill>
                  <a:prstClr val="black"/>
                </a:solidFill>
                <a:latin typeface="Times New Roman" pitchFamily="18" charset="0"/>
                <a:cs typeface="Times New Roman" pitchFamily="18" charset="0"/>
              </a:rPr>
              <a:t>100, July 2012</a:t>
            </a:r>
            <a:endParaRPr lang="en-US" dirty="0" smtClean="0">
              <a:solidFill>
                <a:srgbClr val="C00000"/>
              </a:solidFill>
              <a:latin typeface="Times New Roman" pitchFamily="18" charset="0"/>
              <a:cs typeface="Times New Roman" pitchFamily="18" charset="0"/>
            </a:endParaRPr>
          </a:p>
          <a:p>
            <a:pPr marL="342900" indent="-342900">
              <a:buFont typeface="Arial" pitchFamily="34" charset="0"/>
              <a:buChar char="•"/>
            </a:pPr>
            <a:endParaRPr lang="en-US" sz="2000" dirty="0">
              <a:solidFill>
                <a:srgbClr val="F79646">
                  <a:lumMod val="50000"/>
                </a:srgbClr>
              </a:solidFill>
              <a:latin typeface="Arial" pitchFamily="34" charset="0"/>
              <a:cs typeface="Arial" pitchFamily="34" charset="0"/>
            </a:endParaRPr>
          </a:p>
          <a:p>
            <a:endParaRPr lang="en-US" sz="2000" dirty="0" smtClean="0">
              <a:solidFill>
                <a:srgbClr val="F79646">
                  <a:lumMod val="50000"/>
                </a:srgbClr>
              </a:solidFill>
              <a:latin typeface="Arial" pitchFamily="34" charset="0"/>
              <a:cs typeface="Arial" pitchFamily="34" charset="0"/>
            </a:endParaRPr>
          </a:p>
        </p:txBody>
      </p:sp>
      <p:sp>
        <p:nvSpPr>
          <p:cNvPr id="3" name="TextBox 2"/>
          <p:cNvSpPr txBox="1"/>
          <p:nvPr/>
        </p:nvSpPr>
        <p:spPr>
          <a:xfrm>
            <a:off x="180109" y="433680"/>
            <a:ext cx="8839200" cy="1200329"/>
          </a:xfrm>
          <a:prstGeom prst="rect">
            <a:avLst/>
          </a:prstGeom>
          <a:noFill/>
        </p:spPr>
        <p:txBody>
          <a:bodyPr wrap="square" rtlCol="0">
            <a:spAutoFit/>
          </a:bodyPr>
          <a:lstStyle/>
          <a:p>
            <a:pPr algn="ctr"/>
            <a:r>
              <a:rPr lang="en-US" sz="2400" dirty="0" smtClean="0">
                <a:solidFill>
                  <a:prstClr val="black"/>
                </a:solidFill>
                <a:latin typeface="Times New Roman" pitchFamily="18" charset="0"/>
                <a:cs typeface="Times New Roman" pitchFamily="18" charset="0"/>
              </a:rPr>
              <a:t>Non-Communicable Diseases (</a:t>
            </a:r>
            <a:r>
              <a:rPr lang="en-US" sz="2400" i="1" dirty="0" smtClean="0">
                <a:solidFill>
                  <a:prstClr val="black"/>
                </a:solidFill>
                <a:latin typeface="Times New Roman" pitchFamily="18" charset="0"/>
                <a:cs typeface="Times New Roman" pitchFamily="18" charset="0"/>
              </a:rPr>
              <a:t>i.e., </a:t>
            </a:r>
            <a:r>
              <a:rPr lang="en-US" sz="2400" dirty="0" smtClean="0">
                <a:solidFill>
                  <a:prstClr val="black"/>
                </a:solidFill>
                <a:latin typeface="Times New Roman" pitchFamily="18" charset="0"/>
                <a:cs typeface="Times New Roman" pitchFamily="18" charset="0"/>
              </a:rPr>
              <a:t>Chronic Diseases) are the Number One Health Threat and Most </a:t>
            </a:r>
            <a:r>
              <a:rPr lang="en-US" sz="2400" dirty="0">
                <a:solidFill>
                  <a:prstClr val="black"/>
                </a:solidFill>
                <a:latin typeface="Times New Roman" pitchFamily="18" charset="0"/>
                <a:cs typeface="Times New Roman" pitchFamily="18" charset="0"/>
              </a:rPr>
              <a:t>L</a:t>
            </a:r>
            <a:r>
              <a:rPr lang="en-US" sz="2400" dirty="0" smtClean="0">
                <a:solidFill>
                  <a:prstClr val="black"/>
                </a:solidFill>
                <a:latin typeface="Times New Roman" pitchFamily="18" charset="0"/>
                <a:cs typeface="Times New Roman" pitchFamily="18" charset="0"/>
              </a:rPr>
              <a:t>ikely Adverse Outcomes Following EDC Exposure</a:t>
            </a:r>
            <a:endParaRPr lang="en-US" sz="2400" dirty="0">
              <a:solidFill>
                <a:prstClr val="black"/>
              </a:solidFill>
              <a:latin typeface="Times New Roman" pitchFamily="18" charset="0"/>
              <a:cs typeface="Times New Roman" pitchFamily="18" charset="0"/>
            </a:endParaRPr>
          </a:p>
        </p:txBody>
      </p:sp>
      <p:sp>
        <p:nvSpPr>
          <p:cNvPr id="4" name="TextBox 3"/>
          <p:cNvSpPr txBox="1"/>
          <p:nvPr/>
        </p:nvSpPr>
        <p:spPr>
          <a:xfrm>
            <a:off x="8724550" y="11668"/>
            <a:ext cx="340158" cy="461665"/>
          </a:xfrm>
          <a:prstGeom prst="rect">
            <a:avLst/>
          </a:prstGeom>
          <a:noFill/>
        </p:spPr>
        <p:txBody>
          <a:bodyPr wrap="none" rtlCol="0">
            <a:spAutoFit/>
          </a:bodyPr>
          <a:lstStyle/>
          <a:p>
            <a:r>
              <a:rPr lang="en-US" sz="2400" dirty="0"/>
              <a:t>8</a:t>
            </a:r>
          </a:p>
        </p:txBody>
      </p:sp>
    </p:spTree>
    <p:extLst>
      <p:ext uri="{BB962C8B-B14F-4D97-AF65-F5344CB8AC3E}">
        <p14:creationId xmlns:p14="http://schemas.microsoft.com/office/powerpoint/2010/main" val="7983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274638"/>
            <a:ext cx="8229600" cy="1143000"/>
          </a:xfrm>
        </p:spPr>
        <p:txBody>
          <a:bodyPr/>
          <a:lstStyle/>
          <a:p>
            <a:pPr eaLnBrk="1" hangingPunct="1"/>
            <a:r>
              <a:rPr lang="en-US" dirty="0" smtClean="0"/>
              <a:t> </a:t>
            </a:r>
          </a:p>
        </p:txBody>
      </p:sp>
      <p:pic>
        <p:nvPicPr>
          <p:cNvPr id="52227" name="Picture 4" descr="Fig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7713"/>
            <a:ext cx="91440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5"/>
          <p:cNvSpPr txBox="1">
            <a:spLocks noChangeArrowheads="1"/>
          </p:cNvSpPr>
          <p:nvPr/>
        </p:nvSpPr>
        <p:spPr bwMode="auto">
          <a:xfrm>
            <a:off x="0" y="6544849"/>
            <a:ext cx="838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fontAlgn="base" hangingPunct="1">
              <a:spcBef>
                <a:spcPct val="0"/>
              </a:spcBef>
              <a:spcAft>
                <a:spcPct val="0"/>
              </a:spcAft>
            </a:pPr>
            <a:r>
              <a:rPr lang="en-US" sz="1400" dirty="0" smtClean="0">
                <a:solidFill>
                  <a:srgbClr val="000000"/>
                </a:solidFill>
                <a:cs typeface="Arial" pitchFamily="34" charset="0"/>
              </a:rPr>
              <a:t>Diagram from: Dietert, DeWitt, Germolec and Zelikoff , Environ. Health Perspect. 118:1091-9, 2010    </a:t>
            </a:r>
          </a:p>
        </p:txBody>
      </p:sp>
      <p:sp>
        <p:nvSpPr>
          <p:cNvPr id="2" name="TextBox 1"/>
          <p:cNvSpPr txBox="1"/>
          <p:nvPr/>
        </p:nvSpPr>
        <p:spPr>
          <a:xfrm>
            <a:off x="0" y="16701"/>
            <a:ext cx="4246740" cy="2308324"/>
          </a:xfrm>
          <a:prstGeom prst="rect">
            <a:avLst/>
          </a:prstGeom>
          <a:noFill/>
        </p:spPr>
        <p:txBody>
          <a:bodyPr wrap="none" rtlCol="0">
            <a:spAutoFit/>
          </a:bodyPr>
          <a:lstStyle/>
          <a:p>
            <a:r>
              <a:rPr lang="en-US" dirty="0" smtClean="0">
                <a:solidFill>
                  <a:srgbClr val="C00000"/>
                </a:solidFill>
              </a:rPr>
              <a:t>Chronic diseases are highly interconnected;</a:t>
            </a:r>
          </a:p>
          <a:p>
            <a:r>
              <a:rPr lang="en-US" dirty="0" smtClean="0">
                <a:solidFill>
                  <a:srgbClr val="C00000"/>
                </a:solidFill>
              </a:rPr>
              <a:t>Depression, CVD,  tissue-specific cancer,</a:t>
            </a:r>
          </a:p>
          <a:p>
            <a:r>
              <a:rPr lang="en-US" dirty="0" smtClean="0">
                <a:solidFill>
                  <a:srgbClr val="C00000"/>
                </a:solidFill>
              </a:rPr>
              <a:t>sleep disorders.</a:t>
            </a:r>
          </a:p>
          <a:p>
            <a:r>
              <a:rPr lang="en-US" dirty="0" smtClean="0">
                <a:solidFill>
                  <a:srgbClr val="C00000"/>
                </a:solidFill>
              </a:rPr>
              <a:t>metabolic disease and</a:t>
            </a:r>
          </a:p>
          <a:p>
            <a:r>
              <a:rPr lang="en-US" dirty="0">
                <a:solidFill>
                  <a:srgbClr val="C00000"/>
                </a:solidFill>
              </a:rPr>
              <a:t>s</a:t>
            </a:r>
            <a:r>
              <a:rPr lang="en-US" dirty="0" smtClean="0">
                <a:solidFill>
                  <a:srgbClr val="C00000"/>
                </a:solidFill>
              </a:rPr>
              <a:t>ensory loss,</a:t>
            </a:r>
          </a:p>
          <a:p>
            <a:r>
              <a:rPr lang="en-US" dirty="0">
                <a:solidFill>
                  <a:srgbClr val="C00000"/>
                </a:solidFill>
              </a:rPr>
              <a:t>a</a:t>
            </a:r>
            <a:r>
              <a:rPr lang="en-US" dirty="0" smtClean="0">
                <a:solidFill>
                  <a:srgbClr val="C00000"/>
                </a:solidFill>
              </a:rPr>
              <a:t>re common to immune</a:t>
            </a:r>
          </a:p>
          <a:p>
            <a:r>
              <a:rPr lang="en-US" dirty="0" smtClean="0">
                <a:solidFill>
                  <a:srgbClr val="C00000"/>
                </a:solidFill>
              </a:rPr>
              <a:t>dysfunction-driven disease</a:t>
            </a:r>
          </a:p>
          <a:p>
            <a:r>
              <a:rPr lang="en-US" dirty="0" smtClean="0">
                <a:solidFill>
                  <a:srgbClr val="C00000"/>
                </a:solidFill>
              </a:rPr>
              <a:t>patterns</a:t>
            </a:r>
          </a:p>
        </p:txBody>
      </p:sp>
      <p:sp>
        <p:nvSpPr>
          <p:cNvPr id="3" name="TextBox 2"/>
          <p:cNvSpPr txBox="1"/>
          <p:nvPr/>
        </p:nvSpPr>
        <p:spPr>
          <a:xfrm>
            <a:off x="6240173" y="509143"/>
            <a:ext cx="2871107" cy="1569660"/>
          </a:xfrm>
          <a:prstGeom prst="rect">
            <a:avLst/>
          </a:prstGeom>
          <a:noFill/>
        </p:spPr>
        <p:txBody>
          <a:bodyPr wrap="none" rtlCol="0">
            <a:spAutoFit/>
          </a:bodyPr>
          <a:lstStyle/>
          <a:p>
            <a:r>
              <a:rPr lang="en-US" sz="1600" dirty="0" smtClean="0"/>
              <a:t>Approximately one quarter </a:t>
            </a:r>
          </a:p>
          <a:p>
            <a:r>
              <a:rPr lang="en-US" sz="1600" dirty="0" smtClean="0"/>
              <a:t>of children in certain developed </a:t>
            </a:r>
          </a:p>
          <a:p>
            <a:r>
              <a:rPr lang="en-US" sz="1600" dirty="0"/>
              <a:t>c</a:t>
            </a:r>
            <a:r>
              <a:rPr lang="en-US" sz="1600" dirty="0" smtClean="0"/>
              <a:t>ountries have </a:t>
            </a:r>
          </a:p>
          <a:p>
            <a:r>
              <a:rPr lang="en-US" sz="1600" dirty="0" smtClean="0"/>
              <a:t>immune-based chronic diseases</a:t>
            </a:r>
          </a:p>
          <a:p>
            <a:r>
              <a:rPr lang="en-US" sz="1600" dirty="0" smtClean="0"/>
              <a:t>Dietert and Zelikoff, 2009 </a:t>
            </a:r>
          </a:p>
          <a:p>
            <a:r>
              <a:rPr lang="en-US" sz="1600" dirty="0" smtClean="0"/>
              <a:t>Curr Pediatr. Rev.</a:t>
            </a:r>
          </a:p>
        </p:txBody>
      </p:sp>
      <p:sp>
        <p:nvSpPr>
          <p:cNvPr id="4" name="TextBox 3"/>
          <p:cNvSpPr txBox="1"/>
          <p:nvPr/>
        </p:nvSpPr>
        <p:spPr>
          <a:xfrm>
            <a:off x="8764557" y="18789"/>
            <a:ext cx="340158" cy="461665"/>
          </a:xfrm>
          <a:prstGeom prst="rect">
            <a:avLst/>
          </a:prstGeom>
          <a:noFill/>
        </p:spPr>
        <p:txBody>
          <a:bodyPr wrap="none" rtlCol="0">
            <a:spAutoFit/>
          </a:bodyPr>
          <a:lstStyle/>
          <a:p>
            <a:r>
              <a:rPr lang="en-US" sz="2400" dirty="0"/>
              <a:t>9</a:t>
            </a:r>
          </a:p>
        </p:txBody>
      </p:sp>
    </p:spTree>
    <p:extLst>
      <p:ext uri="{BB962C8B-B14F-4D97-AF65-F5344CB8AC3E}">
        <p14:creationId xmlns:p14="http://schemas.microsoft.com/office/powerpoint/2010/main" val="1122332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1119</Words>
  <Application>Microsoft Office PowerPoint</Application>
  <PresentationFormat>On-screen Show (4:3)</PresentationFormat>
  <Paragraphs>266</Paragraphs>
  <Slides>16</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Times New Roman</vt:lpstr>
      <vt:lpstr>Office Theme</vt:lpstr>
      <vt:lpstr>5_Office Theme</vt:lpstr>
      <vt:lpstr>8_Office Theme</vt:lpstr>
      <vt:lpstr>1_Office Theme</vt:lpstr>
      <vt:lpstr>Endocrine Disruption and Immune Dysfunction</vt:lpstr>
      <vt:lpstr>PowerPoint Presentation</vt:lpstr>
      <vt:lpstr>Outline</vt:lpstr>
      <vt:lpstr>The Landscape of Endocrine Disrupting Chemicals (EDCs)</vt:lpstr>
      <vt:lpstr>PowerPoint Presentation</vt:lpstr>
      <vt:lpstr>1,000 EDCs across different chemical categories</vt:lpstr>
      <vt:lpstr>PowerPoint Presentation</vt:lpstr>
      <vt:lpstr>PowerPoint Presentation</vt:lpstr>
      <vt:lpstr> </vt:lpstr>
      <vt:lpstr>PowerPoint Presentation</vt:lpstr>
      <vt:lpstr>EDCs and Critical Windows of Immune Vulnerability (Interference in real-time maturation and/or epigenetically-programmed later-life malfunction)</vt:lpstr>
      <vt:lpstr>PowerPoint Presentation</vt:lpstr>
      <vt:lpstr>PowerPoint Presentation</vt:lpstr>
      <vt:lpstr>PowerPoint Presentation</vt:lpstr>
      <vt:lpstr>PowerPoint Presentation</vt:lpstr>
      <vt:lpstr>Conclusions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Disruption and Immune Dysfunction</dc:title>
  <dc:creator>Rodney</dc:creator>
  <cp:lastModifiedBy>Erika Sanders</cp:lastModifiedBy>
  <cp:revision>187</cp:revision>
  <dcterms:created xsi:type="dcterms:W3CDTF">2013-12-23T13:27:34Z</dcterms:created>
  <dcterms:modified xsi:type="dcterms:W3CDTF">2014-01-06T20:10:23Z</dcterms:modified>
</cp:coreProperties>
</file>